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2.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modernComment_2DC_FCFF7394.xml" ContentType="application/vnd.ms-powerpoint.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modernComment_154_C147E7EE.xml" ContentType="application/vnd.ms-powerpoint.comments+xml"/>
  <Override PartName="/ppt/notesSlides/notesSlide49.xml" ContentType="application/vnd.openxmlformats-officedocument.presentationml.notesSlide+xml"/>
  <Override PartName="/ppt/theme/themeOverride3.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4"/>
  </p:sldMasterIdLst>
  <p:notesMasterIdLst>
    <p:notesMasterId r:id="rId85"/>
  </p:notesMasterIdLst>
  <p:sldIdLst>
    <p:sldId id="606" r:id="rId5"/>
    <p:sldId id="728" r:id="rId6"/>
    <p:sldId id="650" r:id="rId7"/>
    <p:sldId id="717" r:id="rId8"/>
    <p:sldId id="594" r:id="rId9"/>
    <p:sldId id="668" r:id="rId10"/>
    <p:sldId id="669" r:id="rId11"/>
    <p:sldId id="640" r:id="rId12"/>
    <p:sldId id="641" r:id="rId13"/>
    <p:sldId id="730" r:id="rId14"/>
    <p:sldId id="595" r:id="rId15"/>
    <p:sldId id="671" r:id="rId16"/>
    <p:sldId id="677" r:id="rId17"/>
    <p:sldId id="713" r:id="rId18"/>
    <p:sldId id="601" r:id="rId19"/>
    <p:sldId id="712" r:id="rId20"/>
    <p:sldId id="715" r:id="rId21"/>
    <p:sldId id="672" r:id="rId22"/>
    <p:sldId id="673" r:id="rId23"/>
    <p:sldId id="696" r:id="rId24"/>
    <p:sldId id="675" r:id="rId25"/>
    <p:sldId id="709" r:id="rId26"/>
    <p:sldId id="685" r:id="rId27"/>
    <p:sldId id="305" r:id="rId28"/>
    <p:sldId id="396" r:id="rId29"/>
    <p:sldId id="402" r:id="rId30"/>
    <p:sldId id="404" r:id="rId31"/>
    <p:sldId id="710" r:id="rId32"/>
    <p:sldId id="405" r:id="rId33"/>
    <p:sldId id="406" r:id="rId34"/>
    <p:sldId id="407" r:id="rId35"/>
    <p:sldId id="408" r:id="rId36"/>
    <p:sldId id="683" r:id="rId37"/>
    <p:sldId id="727" r:id="rId38"/>
    <p:sldId id="409" r:id="rId39"/>
    <p:sldId id="724" r:id="rId40"/>
    <p:sldId id="411" r:id="rId41"/>
    <p:sldId id="693" r:id="rId42"/>
    <p:sldId id="694" r:id="rId43"/>
    <p:sldId id="626" r:id="rId44"/>
    <p:sldId id="620" r:id="rId45"/>
    <p:sldId id="719" r:id="rId46"/>
    <p:sldId id="720" r:id="rId47"/>
    <p:sldId id="721" r:id="rId48"/>
    <p:sldId id="722" r:id="rId49"/>
    <p:sldId id="678" r:id="rId50"/>
    <p:sldId id="723" r:id="rId51"/>
    <p:sldId id="695" r:id="rId52"/>
    <p:sldId id="732" r:id="rId53"/>
    <p:sldId id="621" r:id="rId54"/>
    <p:sldId id="699" r:id="rId55"/>
    <p:sldId id="714" r:id="rId56"/>
    <p:sldId id="701" r:id="rId57"/>
    <p:sldId id="340" r:id="rId58"/>
    <p:sldId id="309" r:id="rId59"/>
    <p:sldId id="311" r:id="rId60"/>
    <p:sldId id="731" r:id="rId61"/>
    <p:sldId id="319" r:id="rId62"/>
    <p:sldId id="734" r:id="rId63"/>
    <p:sldId id="320" r:id="rId64"/>
    <p:sldId id="737" r:id="rId65"/>
    <p:sldId id="321" r:id="rId66"/>
    <p:sldId id="735" r:id="rId67"/>
    <p:sldId id="736" r:id="rId68"/>
    <p:sldId id="739" r:id="rId69"/>
    <p:sldId id="740" r:id="rId70"/>
    <p:sldId id="312" r:id="rId71"/>
    <p:sldId id="313" r:id="rId72"/>
    <p:sldId id="314" r:id="rId73"/>
    <p:sldId id="741" r:id="rId74"/>
    <p:sldId id="315" r:id="rId75"/>
    <p:sldId id="316" r:id="rId76"/>
    <p:sldId id="417" r:id="rId77"/>
    <p:sldId id="742" r:id="rId78"/>
    <p:sldId id="743" r:id="rId79"/>
    <p:sldId id="374" r:id="rId80"/>
    <p:sldId id="265" r:id="rId81"/>
    <p:sldId id="744" r:id="rId82"/>
    <p:sldId id="605" r:id="rId83"/>
    <p:sldId id="729" r:id="rId8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23DF63-CF66-EBD9-DF70-01FDFA5965F8}" name="Michelle Alcala" initials="MA" userId="S::malcala@leonalcala.com::ec5b26df-6612-4b16-877e-d1573abcc0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helle Alcala" initials="MA" lastIdx="1" clrIdx="0"/>
  <p:cmAuthor id="1" name="Chiquita Hamblin" initials="CH" lastIdx="1" clrIdx="1">
    <p:extLst>
      <p:ext uri="{19B8F6BF-5375-455C-9EA6-DF929625EA0E}">
        <p15:presenceInfo xmlns:p15="http://schemas.microsoft.com/office/powerpoint/2012/main" userId="S::chamblin@saraleonlaw.com::4424ad98-d122-481f-95e1-55fd19c720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114"/>
    <a:srgbClr val="BB914D"/>
    <a:srgbClr val="7E928A"/>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02" autoAdjust="0"/>
    <p:restoredTop sz="93737" autoAdjust="0"/>
  </p:normalViewPr>
  <p:slideViewPr>
    <p:cSldViewPr snapToGrid="0">
      <p:cViewPr varScale="1">
        <p:scale>
          <a:sx n="97" d="100"/>
          <a:sy n="97" d="100"/>
        </p:scale>
        <p:origin x="378" y="72"/>
      </p:cViewPr>
      <p:guideLst/>
    </p:cSldViewPr>
  </p:slideViewPr>
  <p:notesTextViewPr>
    <p:cViewPr>
      <p:scale>
        <a:sx n="1" d="1"/>
        <a:sy n="1" d="1"/>
      </p:scale>
      <p:origin x="0" y="0"/>
    </p:cViewPr>
  </p:notesTextViewPr>
  <p:sorterViewPr>
    <p:cViewPr>
      <p:scale>
        <a:sx n="100" d="100"/>
        <a:sy n="100" d="100"/>
      </p:scale>
      <p:origin x="0" y="-103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omments/modernComment_154_C147E7EE.xml><?xml version="1.0" encoding="utf-8"?>
<p188:cmLst xmlns:a="http://schemas.openxmlformats.org/drawingml/2006/main" xmlns:r="http://schemas.openxmlformats.org/officeDocument/2006/relationships" xmlns:p188="http://schemas.microsoft.com/office/powerpoint/2018/8/main">
  <p188:cm id="{A3E1CE0D-7DDD-4220-AC08-DE871C3748D2}" authorId="{0F23DF63-CF66-EBD9-DF70-01FDFA5965F8}" created="2023-01-05T18:52:35.592">
    <pc:sldMkLst xmlns:pc="http://schemas.microsoft.com/office/powerpoint/2013/main/command">
      <pc:docMk/>
      <pc:sldMk cId="3242715118" sldId="340"/>
    </pc:sldMkLst>
    <p188:txBody>
      <a:bodyPr/>
      <a:lstStyle/>
      <a:p>
        <a:r>
          <a:rPr lang="en-US"/>
          <a:t>Let's also move these slides to Part III </a:t>
        </a:r>
      </a:p>
    </p188:txBody>
  </p188:cm>
</p188:cmLst>
</file>

<file path=ppt/comments/modernComment_2DC_FCFF7394.xml><?xml version="1.0" encoding="utf-8"?>
<p188:cmLst xmlns:a="http://schemas.openxmlformats.org/drawingml/2006/main" xmlns:r="http://schemas.openxmlformats.org/officeDocument/2006/relationships" xmlns:p188="http://schemas.microsoft.com/office/powerpoint/2018/8/main">
  <p188:cm id="{8CC479E9-9E70-40C9-95C6-001B810C51A9}" authorId="{0F23DF63-CF66-EBD9-DF70-01FDFA5965F8}" created="2023-01-05T22:29:51.068">
    <ac:deMkLst xmlns:ac="http://schemas.microsoft.com/office/drawing/2013/main/command">
      <pc:docMk xmlns:pc="http://schemas.microsoft.com/office/powerpoint/2013/main/command"/>
      <pc:sldMk xmlns:pc="http://schemas.microsoft.com/office/powerpoint/2013/main/command" cId="4244599700" sldId="732"/>
      <ac:spMk id="9" creationId="{00000000-0000-0000-0000-000000000000}"/>
    </ac:deMkLst>
    <p188:txBody>
      <a:bodyPr/>
      <a:lstStyle/>
      <a:p>
        <a:r>
          <a:rPr lang="en-US"/>
          <a:t>See Venessa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563563" y="776288"/>
            <a:ext cx="6818312" cy="3835400"/>
          </a:xfrm>
          <a:prstGeom prst="rect">
            <a:avLst/>
          </a:prstGeom>
        </p:spPr>
        <p:txBody>
          <a:bodyPr lIns="0" tIns="0" rIns="0" bIns="0" anchor="ctr">
            <a:noAutofit/>
          </a:bodyPr>
          <a:lstStyle/>
          <a:p>
            <a:r>
              <a:rPr lang="en-US" sz="1800" b="0" strike="noStrike" spc="-1" dirty="0">
                <a:solidFill>
                  <a:srgbClr val="000000"/>
                </a:solidFill>
                <a:latin typeface="Calibri"/>
              </a:rPr>
              <a:t>Click to move the slide</a:t>
            </a:r>
          </a:p>
        </p:txBody>
      </p:sp>
      <p:sp>
        <p:nvSpPr>
          <p:cNvPr id="198" name="PlaceHolder 2"/>
          <p:cNvSpPr>
            <a:spLocks noGrp="1"/>
          </p:cNvSpPr>
          <p:nvPr>
            <p:ph type="body"/>
          </p:nvPr>
        </p:nvSpPr>
        <p:spPr>
          <a:xfrm>
            <a:off x="794512" y="4857186"/>
            <a:ext cx="6355728" cy="4601352"/>
          </a:xfrm>
          <a:prstGeom prst="rect">
            <a:avLst/>
          </a:prstGeom>
        </p:spPr>
        <p:txBody>
          <a:bodyPr lIns="0" tIns="0" rIns="0" bIns="0">
            <a:noAutofit/>
          </a:bodyPr>
          <a:lstStyle/>
          <a:p>
            <a:r>
              <a:rPr lang="en-US" sz="2000" b="0" strike="noStrike" spc="-1">
                <a:latin typeface="Arial"/>
              </a:rPr>
              <a:t>Click to edit the notes format</a:t>
            </a:r>
          </a:p>
        </p:txBody>
      </p:sp>
      <p:sp>
        <p:nvSpPr>
          <p:cNvPr id="199" name="PlaceHolder 3"/>
          <p:cNvSpPr>
            <a:spLocks noGrp="1"/>
          </p:cNvSpPr>
          <p:nvPr>
            <p:ph type="hdr"/>
          </p:nvPr>
        </p:nvSpPr>
        <p:spPr>
          <a:xfrm>
            <a:off x="0" y="0"/>
            <a:ext cx="3447792" cy="510936"/>
          </a:xfrm>
          <a:prstGeom prst="rect">
            <a:avLst/>
          </a:prstGeom>
        </p:spPr>
        <p:txBody>
          <a:bodyPr lIns="0" tIns="0" rIns="0" bIns="0">
            <a:noAutofit/>
          </a:bodyPr>
          <a:lstStyle/>
          <a:p>
            <a:r>
              <a:rPr lang="en-US" sz="1400" b="0" strike="noStrike" spc="-1" dirty="0">
                <a:latin typeface="Times New Roman"/>
              </a:rPr>
              <a:t>&lt;header&gt;</a:t>
            </a:r>
          </a:p>
        </p:txBody>
      </p:sp>
      <p:sp>
        <p:nvSpPr>
          <p:cNvPr id="200" name="PlaceHolder 4"/>
          <p:cNvSpPr>
            <a:spLocks noGrp="1"/>
          </p:cNvSpPr>
          <p:nvPr>
            <p:ph type="dt"/>
          </p:nvPr>
        </p:nvSpPr>
        <p:spPr>
          <a:xfrm>
            <a:off x="4496960" y="0"/>
            <a:ext cx="3447792" cy="510936"/>
          </a:xfrm>
          <a:prstGeom prst="rect">
            <a:avLst/>
          </a:prstGeom>
        </p:spPr>
        <p:txBody>
          <a:bodyPr lIns="0" tIns="0" rIns="0" bIns="0">
            <a:noAutofit/>
          </a:bodyPr>
          <a:lstStyle/>
          <a:p>
            <a:pPr algn="r"/>
            <a:r>
              <a:rPr lang="en-US" sz="1400" b="0" strike="noStrike" spc="-1" dirty="0">
                <a:latin typeface="Times New Roman"/>
              </a:rPr>
              <a:t>&lt;date/time&gt;</a:t>
            </a:r>
          </a:p>
        </p:txBody>
      </p:sp>
      <p:sp>
        <p:nvSpPr>
          <p:cNvPr id="201" name="PlaceHolder 5"/>
          <p:cNvSpPr>
            <a:spLocks noGrp="1"/>
          </p:cNvSpPr>
          <p:nvPr>
            <p:ph type="ftr"/>
          </p:nvPr>
        </p:nvSpPr>
        <p:spPr>
          <a:xfrm>
            <a:off x="0" y="9714738"/>
            <a:ext cx="3447792" cy="510936"/>
          </a:xfrm>
          <a:prstGeom prst="rect">
            <a:avLst/>
          </a:prstGeom>
        </p:spPr>
        <p:txBody>
          <a:bodyPr lIns="0" tIns="0" rIns="0" bIns="0" anchor="b">
            <a:noAutofit/>
          </a:bodyPr>
          <a:lstStyle/>
          <a:p>
            <a:r>
              <a:rPr lang="en-US" sz="1400" b="0" strike="noStrike" spc="-1" dirty="0">
                <a:latin typeface="Times New Roman"/>
              </a:rPr>
              <a:t>&lt;footer&gt;</a:t>
            </a:r>
          </a:p>
        </p:txBody>
      </p:sp>
      <p:sp>
        <p:nvSpPr>
          <p:cNvPr id="202" name="PlaceHolder 6"/>
          <p:cNvSpPr>
            <a:spLocks noGrp="1"/>
          </p:cNvSpPr>
          <p:nvPr>
            <p:ph type="sldNum"/>
          </p:nvPr>
        </p:nvSpPr>
        <p:spPr>
          <a:xfrm>
            <a:off x="4496960" y="9714738"/>
            <a:ext cx="3447792" cy="510936"/>
          </a:xfrm>
          <a:prstGeom prst="rect">
            <a:avLst/>
          </a:prstGeom>
        </p:spPr>
        <p:txBody>
          <a:bodyPr lIns="0" tIns="0" rIns="0" bIns="0" anchor="b">
            <a:noAutofit/>
          </a:bodyPr>
          <a:lstStyle/>
          <a:p>
            <a:pPr algn="r"/>
            <a:fld id="{A4A54C2F-CFB6-4A0C-9D27-DA7F60FBE9B1}" type="slidenum">
              <a:rPr lang="en-US" sz="1400" b="0" strike="noStrike" spc="-1">
                <a:latin typeface="Times New Roman"/>
              </a:rPr>
              <a:t>‹#›</a:t>
            </a:fld>
            <a:endParaRPr lang="en-US" sz="1400" b="0" strike="noStrike" spc="-1" dirty="0">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A4A54C2F-CFB6-4A0C-9D27-DA7F60FBE9B1}" type="slidenum">
              <a:rPr lang="en-US" sz="1400" b="0" strike="noStrike" spc="-1" smtClean="0">
                <a:latin typeface="Times New Roman"/>
              </a:rPr>
              <a:t>3</a:t>
            </a:fld>
            <a:endParaRPr lang="en-US" sz="1400" b="0" strike="noStrike" spc="-1" dirty="0">
              <a:latin typeface="Times New Roman"/>
            </a:endParaRPr>
          </a:p>
        </p:txBody>
      </p:sp>
    </p:spTree>
    <p:extLst>
      <p:ext uri="{BB962C8B-B14F-4D97-AF65-F5344CB8AC3E}">
        <p14:creationId xmlns:p14="http://schemas.microsoft.com/office/powerpoint/2010/main" val="809131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14</a:t>
            </a:fld>
            <a:endParaRPr lang="cs-CZ"/>
          </a:p>
        </p:txBody>
      </p:sp>
    </p:spTree>
    <p:extLst>
      <p:ext uri="{BB962C8B-B14F-4D97-AF65-F5344CB8AC3E}">
        <p14:creationId xmlns:p14="http://schemas.microsoft.com/office/powerpoint/2010/main" val="56231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15</a:t>
            </a:fld>
            <a:endParaRPr lang="cs-CZ"/>
          </a:p>
        </p:txBody>
      </p:sp>
    </p:spTree>
    <p:extLst>
      <p:ext uri="{BB962C8B-B14F-4D97-AF65-F5344CB8AC3E}">
        <p14:creationId xmlns:p14="http://schemas.microsoft.com/office/powerpoint/2010/main" val="779771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A4A54C2F-CFB6-4A0C-9D27-DA7F60FBE9B1}" type="slidenum">
              <a:rPr lang="en-US" sz="1400" b="0" strike="noStrike" spc="-1" smtClean="0">
                <a:latin typeface="Times New Roman"/>
              </a:rPr>
              <a:t>16</a:t>
            </a:fld>
            <a:endParaRPr lang="en-US" sz="1400" b="0" strike="noStrike" spc="-1" dirty="0">
              <a:latin typeface="Times New Roman"/>
            </a:endParaRPr>
          </a:p>
        </p:txBody>
      </p:sp>
    </p:spTree>
    <p:extLst>
      <p:ext uri="{BB962C8B-B14F-4D97-AF65-F5344CB8AC3E}">
        <p14:creationId xmlns:p14="http://schemas.microsoft.com/office/powerpoint/2010/main" val="3068833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A4A54C2F-CFB6-4A0C-9D27-DA7F60FBE9B1}" type="slidenum">
              <a:rPr lang="en-US" sz="1400" b="0" strike="noStrike" spc="-1" smtClean="0">
                <a:latin typeface="Times New Roman"/>
              </a:rPr>
              <a:t>17</a:t>
            </a:fld>
            <a:endParaRPr lang="en-US" sz="1400" b="0" strike="noStrike" spc="-1" dirty="0">
              <a:latin typeface="Times New Roman"/>
            </a:endParaRPr>
          </a:p>
        </p:txBody>
      </p:sp>
    </p:spTree>
    <p:extLst>
      <p:ext uri="{BB962C8B-B14F-4D97-AF65-F5344CB8AC3E}">
        <p14:creationId xmlns:p14="http://schemas.microsoft.com/office/powerpoint/2010/main" val="671641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18</a:t>
            </a:fld>
            <a:endParaRPr lang="cs-CZ"/>
          </a:p>
        </p:txBody>
      </p:sp>
    </p:spTree>
    <p:extLst>
      <p:ext uri="{BB962C8B-B14F-4D97-AF65-F5344CB8AC3E}">
        <p14:creationId xmlns:p14="http://schemas.microsoft.com/office/powerpoint/2010/main" val="2804124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19</a:t>
            </a:fld>
            <a:endParaRPr lang="cs-CZ"/>
          </a:p>
        </p:txBody>
      </p:sp>
    </p:spTree>
    <p:extLst>
      <p:ext uri="{BB962C8B-B14F-4D97-AF65-F5344CB8AC3E}">
        <p14:creationId xmlns:p14="http://schemas.microsoft.com/office/powerpoint/2010/main" val="4003013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20</a:t>
            </a:fld>
            <a:endParaRPr lang="cs-CZ"/>
          </a:p>
        </p:txBody>
      </p:sp>
    </p:spTree>
    <p:extLst>
      <p:ext uri="{BB962C8B-B14F-4D97-AF65-F5344CB8AC3E}">
        <p14:creationId xmlns:p14="http://schemas.microsoft.com/office/powerpoint/2010/main" val="4015222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21</a:t>
            </a:fld>
            <a:endParaRPr lang="cs-CZ"/>
          </a:p>
        </p:txBody>
      </p:sp>
    </p:spTree>
    <p:extLst>
      <p:ext uri="{BB962C8B-B14F-4D97-AF65-F5344CB8AC3E}">
        <p14:creationId xmlns:p14="http://schemas.microsoft.com/office/powerpoint/2010/main" val="3940813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22</a:t>
            </a:fld>
            <a:endParaRPr lang="cs-CZ"/>
          </a:p>
        </p:txBody>
      </p:sp>
    </p:spTree>
    <p:extLst>
      <p:ext uri="{BB962C8B-B14F-4D97-AF65-F5344CB8AC3E}">
        <p14:creationId xmlns:p14="http://schemas.microsoft.com/office/powerpoint/2010/main" val="282390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23</a:t>
            </a:fld>
            <a:endParaRPr lang="cs-CZ"/>
          </a:p>
        </p:txBody>
      </p:sp>
    </p:spTree>
    <p:extLst>
      <p:ext uri="{BB962C8B-B14F-4D97-AF65-F5344CB8AC3E}">
        <p14:creationId xmlns:p14="http://schemas.microsoft.com/office/powerpoint/2010/main" val="392079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A4A54C2F-CFB6-4A0C-9D27-DA7F60FBE9B1}" type="slidenum">
              <a:rPr lang="en-US" sz="1400" b="0" strike="noStrike" spc="-1" smtClean="0">
                <a:latin typeface="Times New Roman"/>
              </a:rPr>
              <a:t>4</a:t>
            </a:fld>
            <a:endParaRPr lang="en-US" sz="1400" b="0" strike="noStrike" spc="-1" dirty="0">
              <a:latin typeface="Times New Roman"/>
            </a:endParaRPr>
          </a:p>
        </p:txBody>
      </p:sp>
    </p:spTree>
    <p:extLst>
      <p:ext uri="{BB962C8B-B14F-4D97-AF65-F5344CB8AC3E}">
        <p14:creationId xmlns:p14="http://schemas.microsoft.com/office/powerpoint/2010/main" val="4085430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84188" y="731838"/>
            <a:ext cx="6508750"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47777" y="4636580"/>
            <a:ext cx="5982208" cy="4392549"/>
          </a:xfrm>
          <a:prstGeom prst="rect">
            <a:avLst/>
          </a:prstGeom>
        </p:spPr>
        <p:txBody>
          <a:bodyPr spcFirstLastPara="1" wrap="square" lIns="98475" tIns="98475" rIns="98475" bIns="98475" anchor="t" anchorCtr="0">
            <a:noAutofit/>
          </a:bodyPr>
          <a:lstStyle/>
          <a:p>
            <a:r>
              <a:rPr lang="en-US" dirty="0"/>
              <a:t>Educate Accused What Expectations are -- </a:t>
            </a:r>
          </a:p>
          <a:p>
            <a:r>
              <a:rPr lang="en-US" dirty="0"/>
              <a:t>Professionalism </a:t>
            </a:r>
          </a:p>
          <a:p>
            <a:r>
              <a:rPr lang="en-US" dirty="0"/>
              <a:t>Honesty </a:t>
            </a:r>
          </a:p>
          <a:p>
            <a:r>
              <a:rPr lang="en-US" dirty="0"/>
              <a:t>No Retaliation </a:t>
            </a:r>
          </a:p>
          <a:p>
            <a:endParaRPr lang="en-US" dirty="0"/>
          </a:p>
          <a:p>
            <a:r>
              <a:rPr lang="en-US" dirty="0"/>
              <a:t>Explain the importance of remaining professional and avoiding statement like, I feel targeted, I do not want o work with the complainant anymore, I’m not going to meet alone with anyone anymore.</a:t>
            </a:r>
          </a:p>
          <a:p>
            <a:endParaRPr lang="en-US" dirty="0"/>
          </a:p>
          <a:p>
            <a:r>
              <a:rPr lang="en-US" dirty="0"/>
              <a:t>This is retaliatory.  Even if no underlying harassment, may still be a viable retaliation</a:t>
            </a:r>
            <a:endParaRPr dirty="0"/>
          </a:p>
        </p:txBody>
      </p:sp>
      <p:sp>
        <p:nvSpPr>
          <p:cNvPr id="2" name="Date Placeholder 1">
            <a:extLst>
              <a:ext uri="{FF2B5EF4-FFF2-40B4-BE49-F238E27FC236}">
                <a16:creationId xmlns:a16="http://schemas.microsoft.com/office/drawing/2014/main" id="{EE90D7A0-0CED-42AF-928D-872741E2C038}"/>
              </a:ext>
            </a:extLst>
          </p:cNvPr>
          <p:cNvSpPr>
            <a:spLocks noGrp="1"/>
          </p:cNvSpPr>
          <p:nvPr>
            <p:ph type="dt" idx="1"/>
          </p:nvPr>
        </p:nvSpPr>
        <p:spPr/>
        <p:txBody>
          <a:bodyPr/>
          <a:lstStyle/>
          <a:p>
            <a:r>
              <a:rPr lang="en-US" dirty="0"/>
              <a:t>03/03/2020</a:t>
            </a:r>
          </a:p>
        </p:txBody>
      </p:sp>
    </p:spTree>
    <p:extLst>
      <p:ext uri="{BB962C8B-B14F-4D97-AF65-F5344CB8AC3E}">
        <p14:creationId xmlns:p14="http://schemas.microsoft.com/office/powerpoint/2010/main" val="3428476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84188" y="731838"/>
            <a:ext cx="6508750"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47777" y="4636580"/>
            <a:ext cx="5982208" cy="4392549"/>
          </a:xfrm>
          <a:prstGeom prst="rect">
            <a:avLst/>
          </a:prstGeom>
        </p:spPr>
        <p:txBody>
          <a:bodyPr spcFirstLastPara="1" wrap="square" lIns="98475" tIns="98475" rIns="98475" bIns="98475" anchor="t" anchorCtr="0">
            <a:noAutofit/>
          </a:bodyPr>
          <a:lstStyle/>
          <a:p>
            <a:r>
              <a:rPr lang="en-US" b="1" dirty="0"/>
              <a:t>Notice of interview is to promote fairness, due process, and increasing the likelihood of reaching an accurate result</a:t>
            </a:r>
          </a:p>
          <a:p>
            <a:endParaRPr lang="en-US" dirty="0"/>
          </a:p>
          <a:p>
            <a:r>
              <a:rPr lang="en-US" dirty="0"/>
              <a:t>Want to Pin What the Complainant Thinks Is A Reasonable Response.  </a:t>
            </a:r>
          </a:p>
          <a:p>
            <a:endParaRPr lang="en-US" dirty="0"/>
          </a:p>
          <a:p>
            <a:r>
              <a:rPr lang="en-US" dirty="0"/>
              <a:t>It is not, however, the guaranteed result.</a:t>
            </a:r>
          </a:p>
          <a:p>
            <a:endParaRPr lang="en-US" dirty="0"/>
          </a:p>
          <a:p>
            <a:endParaRPr dirty="0"/>
          </a:p>
        </p:txBody>
      </p:sp>
      <p:sp>
        <p:nvSpPr>
          <p:cNvPr id="2" name="Date Placeholder 1">
            <a:extLst>
              <a:ext uri="{FF2B5EF4-FFF2-40B4-BE49-F238E27FC236}">
                <a16:creationId xmlns:a16="http://schemas.microsoft.com/office/drawing/2014/main" id="{A0DA5D76-2DDD-45C6-A3F9-C6F1609EB7E4}"/>
              </a:ext>
            </a:extLst>
          </p:cNvPr>
          <p:cNvSpPr>
            <a:spLocks noGrp="1"/>
          </p:cNvSpPr>
          <p:nvPr>
            <p:ph type="dt" idx="1"/>
          </p:nvPr>
        </p:nvSpPr>
        <p:spPr/>
        <p:txBody>
          <a:bodyPr/>
          <a:lstStyle/>
          <a:p>
            <a:r>
              <a:rPr lang="en-US" dirty="0"/>
              <a:t>03/03/2020</a:t>
            </a:r>
          </a:p>
        </p:txBody>
      </p:sp>
    </p:spTree>
    <p:extLst>
      <p:ext uri="{BB962C8B-B14F-4D97-AF65-F5344CB8AC3E}">
        <p14:creationId xmlns:p14="http://schemas.microsoft.com/office/powerpoint/2010/main" val="3928948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84188" y="731838"/>
            <a:ext cx="6508750"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47777" y="4636580"/>
            <a:ext cx="5982208" cy="4392549"/>
          </a:xfrm>
          <a:prstGeom prst="rect">
            <a:avLst/>
          </a:prstGeom>
        </p:spPr>
        <p:txBody>
          <a:bodyPr spcFirstLastPara="1" wrap="square" lIns="98475" tIns="98475" rIns="98475" bIns="98475" anchor="t" anchorCtr="0">
            <a:noAutofit/>
          </a:bodyPr>
          <a:lstStyle/>
          <a:p>
            <a:r>
              <a:rPr lang="en-US" dirty="0"/>
              <a:t> </a:t>
            </a:r>
            <a:endParaRPr dirty="0"/>
          </a:p>
        </p:txBody>
      </p:sp>
      <p:sp>
        <p:nvSpPr>
          <p:cNvPr id="2" name="Date Placeholder 1">
            <a:extLst>
              <a:ext uri="{FF2B5EF4-FFF2-40B4-BE49-F238E27FC236}">
                <a16:creationId xmlns:a16="http://schemas.microsoft.com/office/drawing/2014/main" id="{41938CAA-42F5-4410-9A52-91E646E1BEC4}"/>
              </a:ext>
            </a:extLst>
          </p:cNvPr>
          <p:cNvSpPr>
            <a:spLocks noGrp="1"/>
          </p:cNvSpPr>
          <p:nvPr>
            <p:ph type="dt" idx="1"/>
          </p:nvPr>
        </p:nvSpPr>
        <p:spPr/>
        <p:txBody>
          <a:bodyPr/>
          <a:lstStyle/>
          <a:p>
            <a:r>
              <a:rPr lang="en-US" dirty="0"/>
              <a:t>03/03/2020</a:t>
            </a:r>
          </a:p>
        </p:txBody>
      </p:sp>
    </p:spTree>
    <p:extLst>
      <p:ext uri="{BB962C8B-B14F-4D97-AF65-F5344CB8AC3E}">
        <p14:creationId xmlns:p14="http://schemas.microsoft.com/office/powerpoint/2010/main" val="309426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84188" y="731838"/>
            <a:ext cx="6508750"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47777" y="4636580"/>
            <a:ext cx="5982208" cy="4392549"/>
          </a:xfrm>
          <a:prstGeom prst="rect">
            <a:avLst/>
          </a:prstGeom>
        </p:spPr>
        <p:txBody>
          <a:bodyPr spcFirstLastPara="1" wrap="square" lIns="98475" tIns="98475" rIns="98475" bIns="98475" anchor="t" anchorCtr="0">
            <a:noAutofit/>
          </a:bodyPr>
          <a:lstStyle/>
          <a:p>
            <a:r>
              <a:rPr lang="en-US" dirty="0"/>
              <a:t> </a:t>
            </a:r>
            <a:endParaRPr dirty="0"/>
          </a:p>
        </p:txBody>
      </p:sp>
      <p:sp>
        <p:nvSpPr>
          <p:cNvPr id="2" name="Date Placeholder 1">
            <a:extLst>
              <a:ext uri="{FF2B5EF4-FFF2-40B4-BE49-F238E27FC236}">
                <a16:creationId xmlns:a16="http://schemas.microsoft.com/office/drawing/2014/main" id="{41938CAA-42F5-4410-9A52-91E646E1BEC4}"/>
              </a:ext>
            </a:extLst>
          </p:cNvPr>
          <p:cNvSpPr>
            <a:spLocks noGrp="1"/>
          </p:cNvSpPr>
          <p:nvPr>
            <p:ph type="dt" idx="1"/>
          </p:nvPr>
        </p:nvSpPr>
        <p:spPr/>
        <p:txBody>
          <a:bodyPr/>
          <a:lstStyle/>
          <a:p>
            <a:r>
              <a:rPr lang="en-US" dirty="0"/>
              <a:t>03/03/2020</a:t>
            </a:r>
          </a:p>
        </p:txBody>
      </p:sp>
    </p:spTree>
    <p:extLst>
      <p:ext uri="{BB962C8B-B14F-4D97-AF65-F5344CB8AC3E}">
        <p14:creationId xmlns:p14="http://schemas.microsoft.com/office/powerpoint/2010/main" val="2819628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84188" y="731838"/>
            <a:ext cx="6508750"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47777" y="4636580"/>
            <a:ext cx="5982208" cy="4392549"/>
          </a:xfrm>
          <a:prstGeom prst="rect">
            <a:avLst/>
          </a:prstGeom>
        </p:spPr>
        <p:txBody>
          <a:bodyPr spcFirstLastPara="1" wrap="square" lIns="98475" tIns="98475" rIns="98475" bIns="98475" anchor="t" anchorCtr="0">
            <a:noAutofit/>
          </a:bodyPr>
          <a:lstStyle/>
          <a:p>
            <a:endParaRPr dirty="0"/>
          </a:p>
        </p:txBody>
      </p:sp>
      <p:sp>
        <p:nvSpPr>
          <p:cNvPr id="2" name="Date Placeholder 1">
            <a:extLst>
              <a:ext uri="{FF2B5EF4-FFF2-40B4-BE49-F238E27FC236}">
                <a16:creationId xmlns:a16="http://schemas.microsoft.com/office/drawing/2014/main" id="{CBBB009E-2908-4F2F-8462-A8C8DC50DA79}"/>
              </a:ext>
            </a:extLst>
          </p:cNvPr>
          <p:cNvSpPr>
            <a:spLocks noGrp="1"/>
          </p:cNvSpPr>
          <p:nvPr>
            <p:ph type="dt" idx="1"/>
          </p:nvPr>
        </p:nvSpPr>
        <p:spPr/>
        <p:txBody>
          <a:bodyPr/>
          <a:lstStyle/>
          <a:p>
            <a:r>
              <a:rPr lang="en-US" dirty="0"/>
              <a:t>03/03/2020</a:t>
            </a:r>
          </a:p>
        </p:txBody>
      </p:sp>
    </p:spTree>
    <p:extLst>
      <p:ext uri="{BB962C8B-B14F-4D97-AF65-F5344CB8AC3E}">
        <p14:creationId xmlns:p14="http://schemas.microsoft.com/office/powerpoint/2010/main" val="2319059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84188" y="731838"/>
            <a:ext cx="6508750"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47777" y="4636580"/>
            <a:ext cx="5982208" cy="4392549"/>
          </a:xfrm>
          <a:prstGeom prst="rect">
            <a:avLst/>
          </a:prstGeom>
        </p:spPr>
        <p:txBody>
          <a:bodyPr spcFirstLastPara="1" wrap="square" lIns="98475" tIns="98475" rIns="98475" bIns="98475" anchor="t" anchorCtr="0">
            <a:noAutofit/>
          </a:bodyPr>
          <a:lstStyle/>
          <a:p>
            <a:endParaRPr dirty="0"/>
          </a:p>
        </p:txBody>
      </p:sp>
      <p:sp>
        <p:nvSpPr>
          <p:cNvPr id="2" name="Date Placeholder 1">
            <a:extLst>
              <a:ext uri="{FF2B5EF4-FFF2-40B4-BE49-F238E27FC236}">
                <a16:creationId xmlns:a16="http://schemas.microsoft.com/office/drawing/2014/main" id="{AE136319-DEC5-41C7-AA11-4FEA55493FE5}"/>
              </a:ext>
            </a:extLst>
          </p:cNvPr>
          <p:cNvSpPr>
            <a:spLocks noGrp="1"/>
          </p:cNvSpPr>
          <p:nvPr>
            <p:ph type="dt" idx="1"/>
          </p:nvPr>
        </p:nvSpPr>
        <p:spPr/>
        <p:txBody>
          <a:bodyPr/>
          <a:lstStyle/>
          <a:p>
            <a:r>
              <a:rPr lang="en-US" dirty="0"/>
              <a:t>03/03/2020</a:t>
            </a:r>
          </a:p>
        </p:txBody>
      </p:sp>
    </p:spTree>
    <p:extLst>
      <p:ext uri="{BB962C8B-B14F-4D97-AF65-F5344CB8AC3E}">
        <p14:creationId xmlns:p14="http://schemas.microsoft.com/office/powerpoint/2010/main" val="4273585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84188" y="731838"/>
            <a:ext cx="6508750"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47777" y="4636580"/>
            <a:ext cx="5982208" cy="4392549"/>
          </a:xfrm>
          <a:prstGeom prst="rect">
            <a:avLst/>
          </a:prstGeom>
        </p:spPr>
        <p:txBody>
          <a:bodyPr spcFirstLastPara="1" wrap="square" lIns="98475" tIns="98475" rIns="98475" bIns="98475" anchor="t" anchorCtr="0">
            <a:noAutofit/>
          </a:bodyPr>
          <a:lstStyle/>
          <a:p>
            <a:endParaRPr dirty="0"/>
          </a:p>
        </p:txBody>
      </p:sp>
      <p:sp>
        <p:nvSpPr>
          <p:cNvPr id="2" name="Date Placeholder 1">
            <a:extLst>
              <a:ext uri="{FF2B5EF4-FFF2-40B4-BE49-F238E27FC236}">
                <a16:creationId xmlns:a16="http://schemas.microsoft.com/office/drawing/2014/main" id="{258AEEF7-5066-4CB9-9FB5-508FBE155833}"/>
              </a:ext>
            </a:extLst>
          </p:cNvPr>
          <p:cNvSpPr>
            <a:spLocks noGrp="1"/>
          </p:cNvSpPr>
          <p:nvPr>
            <p:ph type="dt" idx="1"/>
          </p:nvPr>
        </p:nvSpPr>
        <p:spPr/>
        <p:txBody>
          <a:bodyPr/>
          <a:lstStyle/>
          <a:p>
            <a:r>
              <a:rPr lang="en-US" dirty="0"/>
              <a:t>03/03/2020</a:t>
            </a:r>
          </a:p>
        </p:txBody>
      </p:sp>
    </p:spTree>
    <p:extLst>
      <p:ext uri="{BB962C8B-B14F-4D97-AF65-F5344CB8AC3E}">
        <p14:creationId xmlns:p14="http://schemas.microsoft.com/office/powerpoint/2010/main" val="1939059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84188" y="731838"/>
            <a:ext cx="6508750"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47777" y="4636580"/>
            <a:ext cx="5982208" cy="4392549"/>
          </a:xfrm>
          <a:prstGeom prst="rect">
            <a:avLst/>
          </a:prstGeom>
        </p:spPr>
        <p:txBody>
          <a:bodyPr spcFirstLastPara="1" wrap="square" lIns="98475" tIns="98475" rIns="98475" bIns="98475" anchor="t" anchorCtr="0">
            <a:noAutofit/>
          </a:bodyPr>
          <a:lstStyle/>
          <a:p>
            <a:endParaRPr dirty="0"/>
          </a:p>
        </p:txBody>
      </p:sp>
      <p:sp>
        <p:nvSpPr>
          <p:cNvPr id="2" name="Date Placeholder 1">
            <a:extLst>
              <a:ext uri="{FF2B5EF4-FFF2-40B4-BE49-F238E27FC236}">
                <a16:creationId xmlns:a16="http://schemas.microsoft.com/office/drawing/2014/main" id="{E49BF601-D772-416B-AFB4-AD30B324C124}"/>
              </a:ext>
            </a:extLst>
          </p:cNvPr>
          <p:cNvSpPr>
            <a:spLocks noGrp="1"/>
          </p:cNvSpPr>
          <p:nvPr>
            <p:ph type="dt" idx="1"/>
          </p:nvPr>
        </p:nvSpPr>
        <p:spPr/>
        <p:txBody>
          <a:bodyPr/>
          <a:lstStyle/>
          <a:p>
            <a:r>
              <a:rPr lang="en-US" dirty="0"/>
              <a:t>03/03/2020</a:t>
            </a:r>
          </a:p>
        </p:txBody>
      </p:sp>
    </p:spTree>
    <p:extLst>
      <p:ext uri="{BB962C8B-B14F-4D97-AF65-F5344CB8AC3E}">
        <p14:creationId xmlns:p14="http://schemas.microsoft.com/office/powerpoint/2010/main" val="20339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33</a:t>
            </a:fld>
            <a:endParaRPr lang="cs-CZ"/>
          </a:p>
        </p:txBody>
      </p:sp>
    </p:spTree>
    <p:extLst>
      <p:ext uri="{BB962C8B-B14F-4D97-AF65-F5344CB8AC3E}">
        <p14:creationId xmlns:p14="http://schemas.microsoft.com/office/powerpoint/2010/main" val="2970629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34</a:t>
            </a:fld>
            <a:endParaRPr lang="cs-CZ"/>
          </a:p>
        </p:txBody>
      </p:sp>
    </p:spTree>
    <p:extLst>
      <p:ext uri="{BB962C8B-B14F-4D97-AF65-F5344CB8AC3E}">
        <p14:creationId xmlns:p14="http://schemas.microsoft.com/office/powerpoint/2010/main" val="329856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5</a:t>
            </a:fld>
            <a:endParaRPr lang="cs-CZ"/>
          </a:p>
        </p:txBody>
      </p:sp>
    </p:spTree>
    <p:extLst>
      <p:ext uri="{BB962C8B-B14F-4D97-AF65-F5344CB8AC3E}">
        <p14:creationId xmlns:p14="http://schemas.microsoft.com/office/powerpoint/2010/main" val="3331075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84188" y="731838"/>
            <a:ext cx="6508750"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47777" y="4636580"/>
            <a:ext cx="5982208" cy="4392549"/>
          </a:xfrm>
          <a:prstGeom prst="rect">
            <a:avLst/>
          </a:prstGeom>
        </p:spPr>
        <p:txBody>
          <a:bodyPr spcFirstLastPara="1" wrap="square" lIns="98475" tIns="98475" rIns="98475" bIns="98475" anchor="t" anchorCtr="0">
            <a:noAutofit/>
          </a:bodyPr>
          <a:lstStyle/>
          <a:p>
            <a:r>
              <a:rPr lang="en-US" dirty="0"/>
              <a:t>May not need to interview if Accused Admits to Allegations.</a:t>
            </a:r>
          </a:p>
          <a:p>
            <a:r>
              <a:rPr lang="en-US" dirty="0"/>
              <a:t>Only reason to interview is if witnesses may have their own claims. </a:t>
            </a:r>
            <a:endParaRPr dirty="0"/>
          </a:p>
        </p:txBody>
      </p:sp>
      <p:sp>
        <p:nvSpPr>
          <p:cNvPr id="2" name="Date Placeholder 1">
            <a:extLst>
              <a:ext uri="{FF2B5EF4-FFF2-40B4-BE49-F238E27FC236}">
                <a16:creationId xmlns:a16="http://schemas.microsoft.com/office/drawing/2014/main" id="{1B5CB462-7517-4EA1-AE55-30EBBD21D19B}"/>
              </a:ext>
            </a:extLst>
          </p:cNvPr>
          <p:cNvSpPr>
            <a:spLocks noGrp="1"/>
          </p:cNvSpPr>
          <p:nvPr>
            <p:ph type="dt" idx="1"/>
          </p:nvPr>
        </p:nvSpPr>
        <p:spPr/>
        <p:txBody>
          <a:bodyPr/>
          <a:lstStyle/>
          <a:p>
            <a:r>
              <a:rPr lang="en-US" dirty="0"/>
              <a:t>03/03/2020</a:t>
            </a:r>
          </a:p>
        </p:txBody>
      </p:sp>
    </p:spTree>
    <p:extLst>
      <p:ext uri="{BB962C8B-B14F-4D97-AF65-F5344CB8AC3E}">
        <p14:creationId xmlns:p14="http://schemas.microsoft.com/office/powerpoint/2010/main" val="636806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84188" y="731838"/>
            <a:ext cx="6508750"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47777" y="4636580"/>
            <a:ext cx="5982208" cy="4392549"/>
          </a:xfrm>
          <a:prstGeom prst="rect">
            <a:avLst/>
          </a:prstGeom>
        </p:spPr>
        <p:txBody>
          <a:bodyPr spcFirstLastPara="1" wrap="square" lIns="98475" tIns="98475" rIns="98475" bIns="98475" anchor="t" anchorCtr="0">
            <a:noAutofit/>
          </a:bodyPr>
          <a:lstStyle/>
          <a:p>
            <a:r>
              <a:rPr lang="en-US" dirty="0"/>
              <a:t>May not need to interview if Accused Admits to Allegations.</a:t>
            </a:r>
          </a:p>
          <a:p>
            <a:r>
              <a:rPr lang="en-US" dirty="0"/>
              <a:t>Only reason to interview is if witnesses may have their own claims. </a:t>
            </a:r>
            <a:endParaRPr dirty="0"/>
          </a:p>
        </p:txBody>
      </p:sp>
      <p:sp>
        <p:nvSpPr>
          <p:cNvPr id="2" name="Date Placeholder 1">
            <a:extLst>
              <a:ext uri="{FF2B5EF4-FFF2-40B4-BE49-F238E27FC236}">
                <a16:creationId xmlns:a16="http://schemas.microsoft.com/office/drawing/2014/main" id="{1B5CB462-7517-4EA1-AE55-30EBBD21D19B}"/>
              </a:ext>
            </a:extLst>
          </p:cNvPr>
          <p:cNvSpPr>
            <a:spLocks noGrp="1"/>
          </p:cNvSpPr>
          <p:nvPr>
            <p:ph type="dt" idx="1"/>
          </p:nvPr>
        </p:nvSpPr>
        <p:spPr/>
        <p:txBody>
          <a:bodyPr/>
          <a:lstStyle/>
          <a:p>
            <a:r>
              <a:rPr lang="en-US" dirty="0"/>
              <a:t>03/03/2020</a:t>
            </a:r>
          </a:p>
        </p:txBody>
      </p:sp>
    </p:spTree>
    <p:extLst>
      <p:ext uri="{BB962C8B-B14F-4D97-AF65-F5344CB8AC3E}">
        <p14:creationId xmlns:p14="http://schemas.microsoft.com/office/powerpoint/2010/main" val="3024172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84188" y="731838"/>
            <a:ext cx="6508750"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47777" y="4636580"/>
            <a:ext cx="5982208" cy="4392549"/>
          </a:xfrm>
          <a:prstGeom prst="rect">
            <a:avLst/>
          </a:prstGeom>
        </p:spPr>
        <p:txBody>
          <a:bodyPr spcFirstLastPara="1" wrap="square" lIns="98475" tIns="98475" rIns="98475" bIns="98475" anchor="t" anchorCtr="0">
            <a:noAutofit/>
          </a:bodyPr>
          <a:lstStyle/>
          <a:p>
            <a:r>
              <a:rPr lang="en-US" dirty="0"/>
              <a:t>May not need if Accused Admits to Allegations.</a:t>
            </a:r>
          </a:p>
          <a:p>
            <a:r>
              <a:rPr lang="en-US" dirty="0"/>
              <a:t>Only reason to interview is if witnesses may have their own claims. </a:t>
            </a:r>
            <a:endParaRPr dirty="0"/>
          </a:p>
        </p:txBody>
      </p:sp>
      <p:sp>
        <p:nvSpPr>
          <p:cNvPr id="2" name="Date Placeholder 1">
            <a:extLst>
              <a:ext uri="{FF2B5EF4-FFF2-40B4-BE49-F238E27FC236}">
                <a16:creationId xmlns:a16="http://schemas.microsoft.com/office/drawing/2014/main" id="{2D664313-A854-48EE-83CB-90D36CB7C7A4}"/>
              </a:ext>
            </a:extLst>
          </p:cNvPr>
          <p:cNvSpPr>
            <a:spLocks noGrp="1"/>
          </p:cNvSpPr>
          <p:nvPr>
            <p:ph type="dt" idx="1"/>
          </p:nvPr>
        </p:nvSpPr>
        <p:spPr/>
        <p:txBody>
          <a:bodyPr/>
          <a:lstStyle/>
          <a:p>
            <a:r>
              <a:rPr lang="en-US" dirty="0"/>
              <a:t>03/03/2020</a:t>
            </a:r>
          </a:p>
        </p:txBody>
      </p:sp>
    </p:spTree>
    <p:extLst>
      <p:ext uri="{BB962C8B-B14F-4D97-AF65-F5344CB8AC3E}">
        <p14:creationId xmlns:p14="http://schemas.microsoft.com/office/powerpoint/2010/main" val="4089718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38</a:t>
            </a:fld>
            <a:endParaRPr lang="cs-CZ"/>
          </a:p>
        </p:txBody>
      </p:sp>
    </p:spTree>
    <p:extLst>
      <p:ext uri="{BB962C8B-B14F-4D97-AF65-F5344CB8AC3E}">
        <p14:creationId xmlns:p14="http://schemas.microsoft.com/office/powerpoint/2010/main" val="1521715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39</a:t>
            </a:fld>
            <a:endParaRPr lang="cs-CZ"/>
          </a:p>
        </p:txBody>
      </p:sp>
    </p:spTree>
    <p:extLst>
      <p:ext uri="{BB962C8B-B14F-4D97-AF65-F5344CB8AC3E}">
        <p14:creationId xmlns:p14="http://schemas.microsoft.com/office/powerpoint/2010/main" val="3411322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40</a:t>
            </a:fld>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sz="1200" dirty="0"/>
              <a:t>The purpose is to give the parties an opportunity to point out that  relevant evidence is missing.</a:t>
            </a:r>
            <a:endParaRPr lang="en-US" b="1"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41</a:t>
            </a:fld>
            <a:endParaRPr lang="cs-CZ"/>
          </a:p>
        </p:txBody>
      </p:sp>
    </p:spTree>
    <p:extLst>
      <p:ext uri="{BB962C8B-B14F-4D97-AF65-F5344CB8AC3E}">
        <p14:creationId xmlns:p14="http://schemas.microsoft.com/office/powerpoint/2010/main" val="1120107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sz="1200" dirty="0"/>
              <a:t>The purpose is to give the parties an opportunity to point out that  relevant evidence is missing.</a:t>
            </a:r>
            <a:endParaRPr lang="en-US" b="1"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42</a:t>
            </a:fld>
            <a:endParaRPr lang="cs-CZ"/>
          </a:p>
        </p:txBody>
      </p:sp>
    </p:spTree>
    <p:extLst>
      <p:ext uri="{BB962C8B-B14F-4D97-AF65-F5344CB8AC3E}">
        <p14:creationId xmlns:p14="http://schemas.microsoft.com/office/powerpoint/2010/main" val="369529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sz="1200" dirty="0"/>
              <a:t>The purpose is to give the parties an opportunity to point out that  relevant evidence is missing.</a:t>
            </a:r>
            <a:endParaRPr lang="en-US" b="1"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43</a:t>
            </a:fld>
            <a:endParaRPr lang="cs-CZ"/>
          </a:p>
        </p:txBody>
      </p:sp>
    </p:spTree>
    <p:extLst>
      <p:ext uri="{BB962C8B-B14F-4D97-AF65-F5344CB8AC3E}">
        <p14:creationId xmlns:p14="http://schemas.microsoft.com/office/powerpoint/2010/main" val="4202341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sz="1200" dirty="0"/>
              <a:t>The purpose is to give the parties an opportunity to point out that  relevant evidence is missing.</a:t>
            </a:r>
            <a:endParaRPr lang="en-US" b="1"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44</a:t>
            </a:fld>
            <a:endParaRPr lang="cs-CZ"/>
          </a:p>
        </p:txBody>
      </p:sp>
    </p:spTree>
    <p:extLst>
      <p:ext uri="{BB962C8B-B14F-4D97-AF65-F5344CB8AC3E}">
        <p14:creationId xmlns:p14="http://schemas.microsoft.com/office/powerpoint/2010/main" val="310660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regulations require schools to investigate and adjudicate formal complaints of sexual harassment and to give complainants and respondents meaningful opportunity to participate in the investigation that increases the likelihood that the  College will reach and accurate, reliable determination regarding the Respondent's responsibility. </a:t>
            </a:r>
          </a:p>
        </p:txBody>
      </p:sp>
      <p:sp>
        <p:nvSpPr>
          <p:cNvPr id="4" name="Slide Number Placeholder 3"/>
          <p:cNvSpPr>
            <a:spLocks noGrp="1"/>
          </p:cNvSpPr>
          <p:nvPr>
            <p:ph type="sldNum"/>
          </p:nvPr>
        </p:nvSpPr>
        <p:spPr/>
        <p:txBody>
          <a:bodyPr/>
          <a:lstStyle/>
          <a:p>
            <a:pPr algn="r"/>
            <a:fld id="{A4A54C2F-CFB6-4A0C-9D27-DA7F60FBE9B1}" type="slidenum">
              <a:rPr lang="en-US" sz="1400" b="0" strike="noStrike" spc="-1" smtClean="0">
                <a:latin typeface="Times New Roman"/>
              </a:rPr>
              <a:t>7</a:t>
            </a:fld>
            <a:endParaRPr lang="en-US" sz="1400" b="0" strike="noStrike" spc="-1" dirty="0">
              <a:latin typeface="Times New Roman"/>
            </a:endParaRPr>
          </a:p>
        </p:txBody>
      </p:sp>
    </p:spTree>
    <p:extLst>
      <p:ext uri="{BB962C8B-B14F-4D97-AF65-F5344CB8AC3E}">
        <p14:creationId xmlns:p14="http://schemas.microsoft.com/office/powerpoint/2010/main" val="2563069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sz="1200" dirty="0"/>
              <a:t>The purpose is to give the parties an opportunity to point out that  relevant evidence is missing, not to argue with the investigator</a:t>
            </a:r>
            <a:endParaRPr lang="en-US" b="1"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45</a:t>
            </a:fld>
            <a:endParaRPr lang="cs-CZ"/>
          </a:p>
        </p:txBody>
      </p:sp>
    </p:spTree>
    <p:extLst>
      <p:ext uri="{BB962C8B-B14F-4D97-AF65-F5344CB8AC3E}">
        <p14:creationId xmlns:p14="http://schemas.microsoft.com/office/powerpoint/2010/main" val="4121442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dirty="0"/>
              <a:t>Questions and evidence about a complainant’s prior sexual behavior are not relevant, </a:t>
            </a:r>
          </a:p>
          <a:p>
            <a:pPr lvl="0"/>
            <a:r>
              <a:rPr lang="en-US" dirty="0"/>
              <a:t>Unless such questions and evidence about the complaint's prior sexual behavior are offered to prove that someone other than the respondent committed the conduct alleged by the complainant or </a:t>
            </a:r>
          </a:p>
          <a:p>
            <a:pPr lvl="0"/>
            <a:endParaRPr lang="en-US" dirty="0"/>
          </a:p>
          <a:p>
            <a:pPr lvl="0"/>
            <a:r>
              <a:rPr lang="en-US" dirty="0"/>
              <a:t>If the questions and evidence concern specific incidents of the complainant’s prior sexual behavior with respect to the  respondent are offered to prove consent.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46</a:t>
            </a:fld>
            <a:endParaRPr lang="cs-CZ"/>
          </a:p>
        </p:txBody>
      </p:sp>
    </p:spTree>
    <p:extLst>
      <p:ext uri="{BB962C8B-B14F-4D97-AF65-F5344CB8AC3E}">
        <p14:creationId xmlns:p14="http://schemas.microsoft.com/office/powerpoint/2010/main" val="1661249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dirty="0"/>
              <a:t>Questions and evidence about a complainant’s prior sexual behavior are not relevant, </a:t>
            </a:r>
          </a:p>
          <a:p>
            <a:pPr lvl="0"/>
            <a:r>
              <a:rPr lang="en-US" dirty="0"/>
              <a:t>Unless such questions and evidence about the complaint's prior sexual behavior are offered to prove that someone other than the respondent committed the conduct alleged by the complainant or </a:t>
            </a:r>
          </a:p>
          <a:p>
            <a:pPr lvl="0"/>
            <a:endParaRPr lang="en-US" dirty="0"/>
          </a:p>
          <a:p>
            <a:pPr lvl="0"/>
            <a:r>
              <a:rPr lang="en-US" dirty="0"/>
              <a:t>If the questions and evidence concern specific incidents of the complainant’s prior sexual behavior with respect to the  respondent are offered to prove consent.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47</a:t>
            </a:fld>
            <a:endParaRPr lang="cs-CZ"/>
          </a:p>
        </p:txBody>
      </p:sp>
    </p:spTree>
    <p:extLst>
      <p:ext uri="{BB962C8B-B14F-4D97-AF65-F5344CB8AC3E}">
        <p14:creationId xmlns:p14="http://schemas.microsoft.com/office/powerpoint/2010/main" val="2660260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48</a:t>
            </a:fld>
            <a:endParaRPr lang="cs-CZ"/>
          </a:p>
        </p:txBody>
      </p:sp>
    </p:spTree>
    <p:extLst>
      <p:ext uri="{BB962C8B-B14F-4D97-AF65-F5344CB8AC3E}">
        <p14:creationId xmlns:p14="http://schemas.microsoft.com/office/powerpoint/2010/main" val="40929607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49</a:t>
            </a:fld>
            <a:endParaRPr lang="cs-CZ"/>
          </a:p>
        </p:txBody>
      </p:sp>
    </p:spTree>
    <p:extLst>
      <p:ext uri="{BB962C8B-B14F-4D97-AF65-F5344CB8AC3E}">
        <p14:creationId xmlns:p14="http://schemas.microsoft.com/office/powerpoint/2010/main" val="3513954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sz="1200" kern="1200" dirty="0">
                <a:solidFill>
                  <a:schemeClr val="tx1"/>
                </a:solidFill>
                <a:effectLst/>
                <a:latin typeface="+mn-lt"/>
                <a:ea typeface="+mn-ea"/>
                <a:cs typeface="+mn-cs"/>
              </a:rPr>
              <a:t>A recipient may require all parties to submit any evidence that they would like the investigator to consider prior to the finalization of the investigative report thereby allowing each party to respond to the evidence in the investigative report sent to the parties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recipient also may provide both parties with an opportunity to respond to any additional evidence the other party proposes 1043 after reviewing the investigative report. If a recipient allows parties to provide additional evidence in response to the investigative report, any such additional evidence will not qualify as new evidence that was reasonably available at the time the determination regarding responsibility was made for purposes of an appeal under § 106.45(b)(8)(i)(B). Similarly, a recipient has discretion to choose whether to provide a copy of each party’s written response to the other party as an additional measure to allow the parties to prepare for the hearing (or to be heard prior to the determination regarding responsibility being made, if no hearing is required or provided). As noted above, any rules or practices other than those required by § 106.45 that a recipient adopts must apply equally to both parties, and a recipient must be mindful that rules it chooses to adopt that extend time frames must take into account the recipient’s obligation to conclude the entire grievance process within the recipient’s own designated time frame, under § 106.45(b)(1)(v).</a:t>
            </a:r>
          </a:p>
          <a:p>
            <a:pPr lvl="0"/>
            <a:r>
              <a:rPr lang="en-US" sz="1200" kern="1200" dirty="0">
                <a:solidFill>
                  <a:schemeClr val="tx1"/>
                </a:solidFill>
                <a:effectLst/>
                <a:latin typeface="+mn-lt"/>
                <a:ea typeface="+mn-ea"/>
                <a:cs typeface="+mn-cs"/>
              </a:rPr>
              <a:t>ties under § 106.45(b)(5)(vii). </a:t>
            </a:r>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50</a:t>
            </a:fld>
            <a:endParaRPr lang="cs-CZ"/>
          </a:p>
        </p:txBody>
      </p:sp>
    </p:spTree>
    <p:extLst>
      <p:ext uri="{BB962C8B-B14F-4D97-AF65-F5344CB8AC3E}">
        <p14:creationId xmlns:p14="http://schemas.microsoft.com/office/powerpoint/2010/main" val="1570210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51</a:t>
            </a:fld>
            <a:endParaRPr lang="cs-CZ"/>
          </a:p>
        </p:txBody>
      </p:sp>
    </p:spTree>
    <p:extLst>
      <p:ext uri="{BB962C8B-B14F-4D97-AF65-F5344CB8AC3E}">
        <p14:creationId xmlns:p14="http://schemas.microsoft.com/office/powerpoint/2010/main" val="3910541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A4A54C2F-CFB6-4A0C-9D27-DA7F60FBE9B1}" type="slidenum">
              <a:rPr lang="en-US" sz="1400" b="0" strike="noStrike" spc="-1" smtClean="0">
                <a:latin typeface="Times New Roman"/>
              </a:rPr>
              <a:t>52</a:t>
            </a:fld>
            <a:endParaRPr lang="en-US" sz="1400" b="0" strike="noStrike" spc="-1" dirty="0">
              <a:latin typeface="Times New Roman"/>
            </a:endParaRPr>
          </a:p>
        </p:txBody>
      </p:sp>
    </p:spTree>
    <p:extLst>
      <p:ext uri="{BB962C8B-B14F-4D97-AF65-F5344CB8AC3E}">
        <p14:creationId xmlns:p14="http://schemas.microsoft.com/office/powerpoint/2010/main" val="2395022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dirty="0"/>
              <a:t>School closure includes distance/online learning</a:t>
            </a:r>
          </a:p>
          <a:p>
            <a:pPr lvl="0"/>
            <a:endParaRPr lang="en-US" dirty="0"/>
          </a:p>
          <a:p>
            <a:pPr lvl="0"/>
            <a:r>
              <a:rPr lang="en-US" dirty="0"/>
              <a:t>Childcare provider includes daycare, babysitter, family  member, etc.</a:t>
            </a:r>
          </a:p>
          <a:p>
            <a:pPr lvl="0"/>
            <a:r>
              <a:rPr lang="en-US" dirty="0"/>
              <a:t>Must be for childcare – if another parent could provide childcare, employee is not eligible</a:t>
            </a:r>
          </a:p>
          <a:p>
            <a:pPr lvl="0"/>
            <a:endParaRPr lang="en-US" dirty="0"/>
          </a:p>
          <a:p>
            <a:pPr lvl="0"/>
            <a:r>
              <a:rPr lang="en-US" dirty="0"/>
              <a:t>The FFCRA adopted the FMLA definition of “son or daughter” which includes a biological, adopted, or foster child, a stepchild, a legal ward, or a child of a person standing in loco parentis. It also includes children either under 18 years of age or 18 years of age or older who are incapable of self-care because of a mental or physical disability.</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53</a:t>
            </a:fld>
            <a:endParaRPr lang="cs-CZ"/>
          </a:p>
        </p:txBody>
      </p:sp>
    </p:spTree>
    <p:extLst>
      <p:ext uri="{BB962C8B-B14F-4D97-AF65-F5344CB8AC3E}">
        <p14:creationId xmlns:p14="http://schemas.microsoft.com/office/powerpoint/2010/main" val="3952456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A4A54C2F-CFB6-4A0C-9D27-DA7F60FBE9B1}" type="slidenum">
              <a:rPr lang="en-US" sz="1400" b="0" strike="noStrike" spc="-1" smtClean="0">
                <a:latin typeface="Times New Roman"/>
              </a:rPr>
              <a:t>58</a:t>
            </a:fld>
            <a:endParaRPr lang="en-US" sz="1400" b="0" strike="noStrike" spc="-1" dirty="0">
              <a:latin typeface="Times New Roman"/>
            </a:endParaRPr>
          </a:p>
        </p:txBody>
      </p:sp>
    </p:spTree>
    <p:extLst>
      <p:ext uri="{BB962C8B-B14F-4D97-AF65-F5344CB8AC3E}">
        <p14:creationId xmlns:p14="http://schemas.microsoft.com/office/powerpoint/2010/main" val="109074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marL="0" lvl="0" indent="0">
              <a:buFont typeface="Wingdings" panose="05000000000000000000" pitchFamily="2" charset="2"/>
              <a:buNone/>
            </a:pPr>
            <a:r>
              <a:rPr lang="en-US" b="1" dirty="0"/>
              <a:t>The goal is to promote fairness, due process, and an increased likelihood of reaching an accurate result.</a:t>
            </a:r>
          </a:p>
          <a:p>
            <a:pPr marL="285750" lvl="0" indent="-285750">
              <a:buFont typeface="Wingdings" panose="05000000000000000000" pitchFamily="2" charset="2"/>
              <a:buChar char="ü"/>
            </a:pPr>
            <a:endParaRPr lang="en-US" b="1" dirty="0"/>
          </a:p>
          <a:p>
            <a:pPr marL="285750" lvl="0" indent="-285750">
              <a:buFont typeface="Wingdings" panose="05000000000000000000" pitchFamily="2" charset="2"/>
              <a:buChar char="ü"/>
            </a:pPr>
            <a:r>
              <a:rPr lang="en-US" b="1" dirty="0"/>
              <a:t> </a:t>
            </a:r>
            <a:r>
              <a:rPr lang="en-US" dirty="0"/>
              <a:t>Provide</a:t>
            </a:r>
            <a:r>
              <a:rPr lang="en-US" b="1" dirty="0"/>
              <a:t> </a:t>
            </a:r>
            <a:r>
              <a:rPr lang="en-US" sz="2000" u="sng" dirty="0">
                <a:highlight>
                  <a:srgbClr val="FFFF00"/>
                </a:highlight>
              </a:rPr>
              <a:t>reasonably prompt time frames </a:t>
            </a:r>
            <a:r>
              <a:rPr lang="en-US" sz="2000" dirty="0"/>
              <a:t>for the conclusion of the grievance process, including for filing and resolving appeals and informal resolution processes if the College offers informal resolution processes, AND</a:t>
            </a:r>
          </a:p>
          <a:p>
            <a:pPr lvl="0"/>
            <a:endParaRPr lang="en-US" sz="2000" dirty="0"/>
          </a:p>
          <a:p>
            <a:pPr marL="285750" lvl="0" indent="-285750">
              <a:buFont typeface="Wingdings" panose="05000000000000000000" pitchFamily="2" charset="2"/>
              <a:buChar char="ü"/>
            </a:pPr>
            <a:r>
              <a:rPr lang="en-US" sz="2000" dirty="0"/>
              <a:t>Provide </a:t>
            </a:r>
            <a:r>
              <a:rPr lang="en-US" sz="2000" u="sng" dirty="0">
                <a:highlight>
                  <a:srgbClr val="FFFF00"/>
                </a:highlight>
              </a:rPr>
              <a:t>a process that allows for the temporary delay of the grievance process or the limited extension of time frames for good cause, including </a:t>
            </a:r>
            <a:r>
              <a:rPr lang="en-US" sz="2000" dirty="0"/>
              <a:t>written notice to the complainant and the respondent of the delay and the reasons for the action. </a:t>
            </a:r>
          </a:p>
          <a:p>
            <a:pPr marL="1376363" lvl="0" indent="-461963">
              <a:buFont typeface="Wingdings" panose="05000000000000000000" pitchFamily="2" charset="2"/>
              <a:buChar char="§"/>
            </a:pPr>
            <a:r>
              <a:rPr lang="en-US" sz="2000" dirty="0"/>
              <a:t>The regulations state that </a:t>
            </a:r>
            <a:r>
              <a:rPr lang="en-US" sz="2000" b="1" dirty="0"/>
              <a:t>“</a:t>
            </a:r>
            <a:r>
              <a:rPr lang="en-US" sz="2000" b="1" i="1" dirty="0"/>
              <a:t>good cause</a:t>
            </a:r>
            <a:r>
              <a:rPr lang="en-US" sz="2000" b="1" dirty="0"/>
              <a:t>”</a:t>
            </a:r>
            <a:r>
              <a:rPr lang="en-US" sz="2000" dirty="0"/>
              <a:t> for such a delay or extension may include consideration such as:</a:t>
            </a:r>
          </a:p>
          <a:p>
            <a:pPr lvl="0"/>
            <a:r>
              <a:rPr lang="en-US" sz="2000" dirty="0"/>
              <a:t>		- the absence of a party, a party’s advisor, or a witness; </a:t>
            </a:r>
          </a:p>
          <a:p>
            <a:pPr lvl="4"/>
            <a:r>
              <a:rPr lang="en-US" sz="2000" dirty="0"/>
              <a:t>-  </a:t>
            </a:r>
            <a:r>
              <a:rPr lang="en-US" sz="2000" b="1" dirty="0"/>
              <a:t>law enforcement activity</a:t>
            </a:r>
            <a:r>
              <a:rPr lang="en-US" sz="2000" dirty="0"/>
              <a:t>; or</a:t>
            </a:r>
          </a:p>
          <a:p>
            <a:pPr lvl="0"/>
            <a:r>
              <a:rPr lang="en-US" sz="2000" dirty="0"/>
              <a:t>		-  the need for language assistance or</a:t>
            </a:r>
          </a:p>
          <a:p>
            <a:pPr lvl="0"/>
            <a:r>
              <a:rPr lang="en-US" sz="2000" dirty="0"/>
              <a:t>		-  accommodation of disabilities.</a:t>
            </a:r>
          </a:p>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8</a:t>
            </a:fld>
            <a:endParaRPr lang="cs-CZ"/>
          </a:p>
        </p:txBody>
      </p:sp>
    </p:spTree>
    <p:extLst>
      <p:ext uri="{BB962C8B-B14F-4D97-AF65-F5344CB8AC3E}">
        <p14:creationId xmlns:p14="http://schemas.microsoft.com/office/powerpoint/2010/main" val="16281397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84188" y="731838"/>
            <a:ext cx="6508750"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47777" y="4636580"/>
            <a:ext cx="5982208" cy="4392549"/>
          </a:xfrm>
          <a:prstGeom prst="rect">
            <a:avLst/>
          </a:prstGeom>
        </p:spPr>
        <p:txBody>
          <a:bodyPr spcFirstLastPara="1" wrap="square" lIns="98475" tIns="98475" rIns="98475" bIns="98475" anchor="t" anchorCtr="0">
            <a:noAutofit/>
          </a:bodyPr>
          <a:lstStyle/>
          <a:p>
            <a:endParaRPr dirty="0"/>
          </a:p>
        </p:txBody>
      </p:sp>
      <p:sp>
        <p:nvSpPr>
          <p:cNvPr id="2" name="Date Placeholder 1">
            <a:extLst>
              <a:ext uri="{FF2B5EF4-FFF2-40B4-BE49-F238E27FC236}">
                <a16:creationId xmlns:a16="http://schemas.microsoft.com/office/drawing/2014/main" id="{3BA83F97-1CB8-4493-B716-066BFE2AF1D0}"/>
              </a:ext>
            </a:extLst>
          </p:cNvPr>
          <p:cNvSpPr>
            <a:spLocks noGrp="1"/>
          </p:cNvSpPr>
          <p:nvPr>
            <p:ph type="dt" idx="1"/>
          </p:nvPr>
        </p:nvSpPr>
        <p:spPr/>
        <p:txBody>
          <a:bodyPr/>
          <a:lstStyle/>
          <a:p>
            <a:r>
              <a:rPr lang="en-US" dirty="0"/>
              <a:t>03/03/2020</a:t>
            </a:r>
          </a:p>
        </p:txBody>
      </p:sp>
    </p:spTree>
    <p:extLst>
      <p:ext uri="{BB962C8B-B14F-4D97-AF65-F5344CB8AC3E}">
        <p14:creationId xmlns:p14="http://schemas.microsoft.com/office/powerpoint/2010/main" val="121561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A4A54C2F-CFB6-4A0C-9D27-DA7F60FBE9B1}" type="slidenum">
              <a:rPr lang="en-US" sz="1400" b="0" strike="noStrike" spc="-1" smtClean="0">
                <a:latin typeface="Times New Roman"/>
              </a:rPr>
              <a:t>76</a:t>
            </a:fld>
            <a:endParaRPr lang="en-US" sz="1400" b="0" strike="noStrike" spc="-1" dirty="0">
              <a:latin typeface="Times New Roman"/>
            </a:endParaRPr>
          </a:p>
        </p:txBody>
      </p:sp>
    </p:spTree>
    <p:extLst>
      <p:ext uri="{BB962C8B-B14F-4D97-AF65-F5344CB8AC3E}">
        <p14:creationId xmlns:p14="http://schemas.microsoft.com/office/powerpoint/2010/main" val="1164180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9</a:t>
            </a:fld>
            <a:endParaRPr lang="cs-CZ"/>
          </a:p>
        </p:txBody>
      </p:sp>
    </p:spTree>
    <p:extLst>
      <p:ext uri="{BB962C8B-B14F-4D97-AF65-F5344CB8AC3E}">
        <p14:creationId xmlns:p14="http://schemas.microsoft.com/office/powerpoint/2010/main" val="3226794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a:p>
            <a:pPr marL="177571" indent="-177571">
              <a:buFont typeface="Arial" panose="020B0604020202020204" pitchFamily="34" charset="0"/>
              <a:buChar char="•"/>
            </a:pPr>
            <a:r>
              <a:rPr lang="en-US" dirty="0"/>
              <a:t>The appropriate investigator should posses:</a:t>
            </a:r>
          </a:p>
          <a:p>
            <a:pPr marL="651093" lvl="1" indent="-177571">
              <a:buFont typeface="Wingdings" panose="05000000000000000000" pitchFamily="2" charset="2"/>
              <a:buChar char="§"/>
            </a:pPr>
            <a:r>
              <a:rPr lang="en-US" dirty="0"/>
              <a:t>ability to be objective </a:t>
            </a:r>
          </a:p>
          <a:p>
            <a:pPr marL="651093" lvl="1" indent="-177571">
              <a:buFont typeface="Wingdings" panose="05000000000000000000" pitchFamily="2" charset="2"/>
              <a:buChar char="§"/>
            </a:pPr>
            <a:r>
              <a:rPr lang="en-US" dirty="0"/>
              <a:t>no personal relationship with involved parties </a:t>
            </a:r>
          </a:p>
          <a:p>
            <a:pPr marL="651093" lvl="1" indent="-177571">
              <a:buFont typeface="Wingdings" panose="05000000000000000000" pitchFamily="2" charset="2"/>
              <a:buChar char="§"/>
            </a:pPr>
            <a:r>
              <a:rPr lang="en-US" dirty="0"/>
              <a:t>no stake in outcome </a:t>
            </a:r>
          </a:p>
          <a:p>
            <a:pPr marL="651093" lvl="1" indent="-177571">
              <a:buFont typeface="Wingdings" panose="05000000000000000000" pitchFamily="2" charset="2"/>
              <a:buChar char="§"/>
            </a:pPr>
            <a:r>
              <a:rPr lang="en-US" b="1" dirty="0"/>
              <a:t>attention to detail</a:t>
            </a:r>
          </a:p>
          <a:p>
            <a:pPr marL="651093" lvl="1" indent="-177571">
              <a:buFont typeface="Wingdings" panose="05000000000000000000" pitchFamily="2" charset="2"/>
              <a:buChar char="§"/>
            </a:pPr>
            <a:r>
              <a:rPr lang="en-US" dirty="0"/>
              <a:t>the right temperament </a:t>
            </a:r>
          </a:p>
          <a:p>
            <a:pPr marL="651093" lvl="1" indent="-177571">
              <a:buFont typeface="Wingdings" panose="05000000000000000000" pitchFamily="2" charset="2"/>
              <a:buChar char="§"/>
            </a:pPr>
            <a:endParaRPr lang="en-US" dirty="0"/>
          </a:p>
          <a:p>
            <a:r>
              <a:rPr lang="en-US" dirty="0"/>
              <a:t>Notes:  </a:t>
            </a:r>
          </a:p>
          <a:p>
            <a:r>
              <a:rPr lang="en-US" dirty="0"/>
              <a:t>If attorney investigates, the attorney becomes a fact-finder / may loose attorney/client privilege  </a:t>
            </a:r>
          </a:p>
          <a:p>
            <a:r>
              <a:rPr lang="en-US" dirty="0"/>
              <a:t>Outside investigator usually brought in if the accused is at a very high level (purpose: to maintain a neutral investigation)</a:t>
            </a:r>
          </a:p>
          <a:p>
            <a:pPr lvl="0"/>
            <a:endParaRPr lang="en-US" dirty="0"/>
          </a:p>
          <a:p>
            <a:pPr lvl="0"/>
            <a:endParaRPr lang="en-US" dirty="0"/>
          </a:p>
          <a:p>
            <a:pPr lvl="0"/>
            <a:r>
              <a:rPr lang="en-US" dirty="0"/>
              <a:t>The objective of the regulations is to provide an objective process to the Complainant and the Respondent. </a:t>
            </a:r>
          </a:p>
          <a:p>
            <a:pPr lvl="0"/>
            <a:r>
              <a:rPr lang="en-US" dirty="0"/>
              <a:t>Therefore, to the extent possible, you want to have separate people serve as Coordinator, Investigator and Decision Maker.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11</a:t>
            </a:fld>
            <a:endParaRPr lang="cs-CZ"/>
          </a:p>
        </p:txBody>
      </p:sp>
    </p:spTree>
    <p:extLst>
      <p:ext uri="{BB962C8B-B14F-4D97-AF65-F5344CB8AC3E}">
        <p14:creationId xmlns:p14="http://schemas.microsoft.com/office/powerpoint/2010/main" val="180339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dirty="0"/>
              <a:t>Although the Title IX Coordinator can be the investigator, the reason for separating those roles if possible is to avoid having the Coordinator unconsciously biased by what might be discovered in the course of investigation.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12</a:t>
            </a:fld>
            <a:endParaRPr lang="cs-CZ"/>
          </a:p>
        </p:txBody>
      </p:sp>
    </p:spTree>
    <p:extLst>
      <p:ext uri="{BB962C8B-B14F-4D97-AF65-F5344CB8AC3E}">
        <p14:creationId xmlns:p14="http://schemas.microsoft.com/office/powerpoint/2010/main" val="449264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06.01.2023</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13</a:t>
            </a:fld>
            <a:endParaRPr lang="cs-CZ"/>
          </a:p>
        </p:txBody>
      </p:sp>
    </p:spTree>
    <p:extLst>
      <p:ext uri="{BB962C8B-B14F-4D97-AF65-F5344CB8AC3E}">
        <p14:creationId xmlns:p14="http://schemas.microsoft.com/office/powerpoint/2010/main" val="2162195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pic>
        <p:nvPicPr>
          <p:cNvPr id="10" name="Object 2" descr="preencoded.png">
            <a:extLst>
              <a:ext uri="{FF2B5EF4-FFF2-40B4-BE49-F238E27FC236}">
                <a16:creationId xmlns:a16="http://schemas.microsoft.com/office/drawing/2014/main" id="{0DF99F0B-8559-4CE8-B686-979C1352C58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1"/>
            <a:ext cx="3570514" cy="6857998"/>
          </a:xfrm>
          <a:prstGeom prst="rect">
            <a:avLst/>
          </a:prstGeom>
        </p:spPr>
      </p:pic>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3958" y="741140"/>
            <a:ext cx="2762597" cy="4709810"/>
          </a:xfrm>
          <a:prstGeom prst="rect">
            <a:avLst/>
          </a:prstGeom>
          <a:noFill/>
        </p:spPr>
        <p:txBody>
          <a:bodyPr/>
          <a:lstStyle>
            <a:lvl1pPr algn="l">
              <a:defRPr sz="4000">
                <a:solidFill>
                  <a:schemeClr val="bg1"/>
                </a:solidFill>
                <a:latin typeface="Garamond" panose="02020404030301010803" pitchFamily="18" charset="0"/>
              </a:defRPr>
            </a:lvl1pPr>
          </a:lstStyle>
          <a:p>
            <a:r>
              <a:rPr lang="en-US" dirty="0"/>
              <a:t>Master Title</a:t>
            </a:r>
            <a:endParaRPr lang="en-ID" dirty="0"/>
          </a:p>
        </p:txBody>
      </p:sp>
      <p:sp>
        <p:nvSpPr>
          <p:cNvPr id="14" name="Rectangle: Rounded Corners 13">
            <a:extLst>
              <a:ext uri="{FF2B5EF4-FFF2-40B4-BE49-F238E27FC236}">
                <a16:creationId xmlns:a16="http://schemas.microsoft.com/office/drawing/2014/main" id="{598CE5DD-BD85-4F2D-DAAE-3D9A413FC852}"/>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7" name="Slide Number Placeholder 6">
            <a:extLst>
              <a:ext uri="{FF2B5EF4-FFF2-40B4-BE49-F238E27FC236}">
                <a16:creationId xmlns:a16="http://schemas.microsoft.com/office/drawing/2014/main" id="{0FBF0D44-1196-F931-0C5F-E2EA39500F69}"/>
              </a:ext>
            </a:extLst>
          </p:cNvPr>
          <p:cNvSpPr>
            <a:spLocks noGrp="1"/>
          </p:cNvSpPr>
          <p:nvPr>
            <p:ph type="sldNum" sz="quarter" idx="10"/>
          </p:nvPr>
        </p:nvSpPr>
        <p:spPr>
          <a:xfrm>
            <a:off x="11079119" y="6150370"/>
            <a:ext cx="612000" cy="365125"/>
          </a:xfrm>
          <a:noFill/>
        </p:spPr>
        <p:txBody>
          <a:bodyPr/>
          <a:lstStyle>
            <a:lvl1pPr algn="ctr">
              <a:defRPr sz="1000" b="1">
                <a:solidFill>
                  <a:schemeClr val="bg1"/>
                </a:solidFill>
                <a:latin typeface="RALEWAY MEDIUM" panose="020B0003030101060003" pitchFamily="34" charset="0"/>
              </a:defRPr>
            </a:lvl1pPr>
          </a:lstStyle>
          <a:p>
            <a:fld id="{D5472318-D2C0-4B0A-B853-8CDC6E5DBB7E}" type="slidenum">
              <a:rPr lang="en-ID" smtClean="0"/>
              <a:pPr/>
              <a:t>‹#›</a:t>
            </a:fld>
            <a:endParaRPr lang="en-ID" dirty="0"/>
          </a:p>
        </p:txBody>
      </p:sp>
      <p:pic>
        <p:nvPicPr>
          <p:cNvPr id="16" name="Object 3" descr="preencoded.png">
            <a:extLst>
              <a:ext uri="{FF2B5EF4-FFF2-40B4-BE49-F238E27FC236}">
                <a16:creationId xmlns:a16="http://schemas.microsoft.com/office/drawing/2014/main" id="{E73E4D09-15B7-C7DB-44E0-7BD0BF09C26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 y="6559260"/>
            <a:ext cx="7168897" cy="298739"/>
          </a:xfrm>
          <a:prstGeom prst="rect">
            <a:avLst/>
          </a:prstGeom>
        </p:spPr>
      </p:pic>
      <p:pic>
        <p:nvPicPr>
          <p:cNvPr id="6" name="Picture 5" descr="A black background with white text&#10;&#10;Description automatically generated with low confidence">
            <a:extLst>
              <a:ext uri="{FF2B5EF4-FFF2-40B4-BE49-F238E27FC236}">
                <a16:creationId xmlns:a16="http://schemas.microsoft.com/office/drawing/2014/main" id="{FC6C4BAD-7623-D113-4DCA-5024731D02D9}"/>
              </a:ext>
            </a:extLst>
          </p:cNvPr>
          <p:cNvPicPr>
            <a:picLocks noChangeAspect="1"/>
          </p:cNvPicPr>
          <p:nvPr userDrawn="1"/>
        </p:nvPicPr>
        <p:blipFill>
          <a:blip r:embed="rId6"/>
          <a:stretch>
            <a:fillRect/>
          </a:stretch>
        </p:blipFill>
        <p:spPr>
          <a:xfrm>
            <a:off x="8621488" y="6015126"/>
            <a:ext cx="2327196" cy="541549"/>
          </a:xfrm>
          <a:prstGeom prst="rect">
            <a:avLst/>
          </a:prstGeom>
        </p:spPr>
      </p:pic>
      <p:pic>
        <p:nvPicPr>
          <p:cNvPr id="18" name="Object 3" descr="preencoded.png">
            <a:extLst>
              <a:ext uri="{FF2B5EF4-FFF2-40B4-BE49-F238E27FC236}">
                <a16:creationId xmlns:a16="http://schemas.microsoft.com/office/drawing/2014/main" id="{D9F1155C-C1A1-67CA-ADD3-164AE009359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131059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25C22B-3E6D-9CE4-4A20-6D46FBF2939F}"/>
              </a:ext>
            </a:extLst>
          </p:cNvPr>
          <p:cNvSpPr/>
          <p:nvPr userDrawn="1"/>
        </p:nvSpPr>
        <p:spPr>
          <a:xfrm>
            <a:off x="0" y="1"/>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4" name="Picture Placeholder 3">
            <a:extLst>
              <a:ext uri="{FF2B5EF4-FFF2-40B4-BE49-F238E27FC236}">
                <a16:creationId xmlns:a16="http://schemas.microsoft.com/office/drawing/2014/main" id="{1A2176BE-25A1-A86D-2F24-AA5C33FE0026}"/>
              </a:ext>
            </a:extLst>
          </p:cNvPr>
          <p:cNvSpPr>
            <a:spLocks noGrp="1"/>
          </p:cNvSpPr>
          <p:nvPr>
            <p:ph type="pic" sz="quarter" idx="12"/>
          </p:nvPr>
        </p:nvSpPr>
        <p:spPr>
          <a:xfrm>
            <a:off x="3570514" y="0"/>
            <a:ext cx="8621486" cy="6870190"/>
          </a:xfrm>
          <a:prstGeom prst="rect">
            <a:avLst/>
          </a:prstGeom>
        </p:spPr>
        <p:txBody>
          <a:bodyPr anchor="ctr"/>
          <a:lstStyle>
            <a:lvl1pPr marL="0" indent="0" algn="ctr">
              <a:buNone/>
              <a:defRPr sz="1333"/>
            </a:lvl1pPr>
          </a:lstStyle>
          <a:p>
            <a:endParaRPr lang="en-ID"/>
          </a:p>
        </p:txBody>
      </p:sp>
      <p:sp>
        <p:nvSpPr>
          <p:cNvPr id="16" name="Rectangle: Rounded Corners 13">
            <a:extLst>
              <a:ext uri="{FF2B5EF4-FFF2-40B4-BE49-F238E27FC236}">
                <a16:creationId xmlns:a16="http://schemas.microsoft.com/office/drawing/2014/main" id="{3F756A1F-F472-C361-5D04-FA6FA3BC353B}"/>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pic>
        <p:nvPicPr>
          <p:cNvPr id="19" name="Object 3" descr="preencoded.png">
            <a:extLst>
              <a:ext uri="{FF2B5EF4-FFF2-40B4-BE49-F238E27FC236}">
                <a16:creationId xmlns:a16="http://schemas.microsoft.com/office/drawing/2014/main" id="{3EED567B-EB8C-FC31-499A-9A4FC62A5BB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CD44F1F9-D54C-8859-BEC2-5B9141CAA8FB}"/>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17" name="Object 3" descr="preencoded.png">
            <a:extLst>
              <a:ext uri="{FF2B5EF4-FFF2-40B4-BE49-F238E27FC236}">
                <a16:creationId xmlns:a16="http://schemas.microsoft.com/office/drawing/2014/main" id="{0C8DD819-C318-9EE7-B02B-E703A5DAD2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spTree>
    <p:extLst>
      <p:ext uri="{BB962C8B-B14F-4D97-AF65-F5344CB8AC3E}">
        <p14:creationId xmlns:p14="http://schemas.microsoft.com/office/powerpoint/2010/main" val="70508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4" name="Picture Placeholder 3">
            <a:extLst>
              <a:ext uri="{FF2B5EF4-FFF2-40B4-BE49-F238E27FC236}">
                <a16:creationId xmlns:a16="http://schemas.microsoft.com/office/drawing/2014/main" id="{1A2176BE-25A1-A86D-2F24-AA5C33FE0026}"/>
              </a:ext>
            </a:extLst>
          </p:cNvPr>
          <p:cNvSpPr>
            <a:spLocks noGrp="1"/>
          </p:cNvSpPr>
          <p:nvPr>
            <p:ph type="pic" sz="quarter" idx="12"/>
          </p:nvPr>
        </p:nvSpPr>
        <p:spPr>
          <a:xfrm>
            <a:off x="4058859" y="0"/>
            <a:ext cx="2400000" cy="2400000"/>
          </a:xfrm>
          <a:prstGeom prst="rect">
            <a:avLst/>
          </a:prstGeom>
        </p:spPr>
        <p:txBody>
          <a:bodyPr anchor="ctr"/>
          <a:lstStyle>
            <a:lvl1pPr marL="0" indent="0" algn="ctr">
              <a:buNone/>
              <a:defRPr sz="1333"/>
            </a:lvl1pPr>
          </a:lstStyle>
          <a:p>
            <a:endParaRPr lang="en-ID"/>
          </a:p>
        </p:txBody>
      </p:sp>
      <p:sp>
        <p:nvSpPr>
          <p:cNvPr id="16" name="Picture Placeholder 3">
            <a:extLst>
              <a:ext uri="{FF2B5EF4-FFF2-40B4-BE49-F238E27FC236}">
                <a16:creationId xmlns:a16="http://schemas.microsoft.com/office/drawing/2014/main" id="{2A93AA7D-B9AF-F3D4-CE52-89E2F316791C}"/>
              </a:ext>
            </a:extLst>
          </p:cNvPr>
          <p:cNvSpPr>
            <a:spLocks noGrp="1"/>
          </p:cNvSpPr>
          <p:nvPr>
            <p:ph type="pic" sz="quarter" idx="13"/>
          </p:nvPr>
        </p:nvSpPr>
        <p:spPr>
          <a:xfrm>
            <a:off x="4058859" y="2752436"/>
            <a:ext cx="2400000" cy="2697018"/>
          </a:xfrm>
          <a:prstGeom prst="rect">
            <a:avLst/>
          </a:prstGeom>
        </p:spPr>
        <p:txBody>
          <a:bodyPr anchor="ctr"/>
          <a:lstStyle>
            <a:lvl1pPr marL="0" indent="0" algn="ctr">
              <a:buNone/>
              <a:defRPr sz="1333"/>
            </a:lvl1pPr>
          </a:lstStyle>
          <a:p>
            <a:endParaRPr lang="en-ID"/>
          </a:p>
        </p:txBody>
      </p:sp>
      <p:sp>
        <p:nvSpPr>
          <p:cNvPr id="17" name="Picture Placeholder 3">
            <a:extLst>
              <a:ext uri="{FF2B5EF4-FFF2-40B4-BE49-F238E27FC236}">
                <a16:creationId xmlns:a16="http://schemas.microsoft.com/office/drawing/2014/main" id="{A184839A-02B6-D6D6-C0C0-9570565763D1}"/>
              </a:ext>
            </a:extLst>
          </p:cNvPr>
          <p:cNvSpPr>
            <a:spLocks noGrp="1"/>
          </p:cNvSpPr>
          <p:nvPr>
            <p:ph type="pic" sz="quarter" idx="14"/>
          </p:nvPr>
        </p:nvSpPr>
        <p:spPr>
          <a:xfrm>
            <a:off x="6799424" y="892704"/>
            <a:ext cx="2400000" cy="4556750"/>
          </a:xfrm>
          <a:prstGeom prst="rect">
            <a:avLst/>
          </a:prstGeom>
        </p:spPr>
        <p:txBody>
          <a:bodyPr anchor="ctr"/>
          <a:lstStyle>
            <a:lvl1pPr marL="0" indent="0" algn="ctr">
              <a:buNone/>
              <a:defRPr sz="1333"/>
            </a:lvl1pPr>
          </a:lstStyle>
          <a:p>
            <a:endParaRPr lang="en-ID"/>
          </a:p>
        </p:txBody>
      </p:sp>
      <p:sp>
        <p:nvSpPr>
          <p:cNvPr id="18" name="Picture Placeholder 3">
            <a:extLst>
              <a:ext uri="{FF2B5EF4-FFF2-40B4-BE49-F238E27FC236}">
                <a16:creationId xmlns:a16="http://schemas.microsoft.com/office/drawing/2014/main" id="{F4DB4142-25C1-E7A9-EDFF-FE3C6F5DE8FD}"/>
              </a:ext>
            </a:extLst>
          </p:cNvPr>
          <p:cNvSpPr>
            <a:spLocks noGrp="1"/>
          </p:cNvSpPr>
          <p:nvPr>
            <p:ph type="pic" sz="quarter" idx="15"/>
          </p:nvPr>
        </p:nvSpPr>
        <p:spPr>
          <a:xfrm>
            <a:off x="6780414" y="0"/>
            <a:ext cx="2400000" cy="581891"/>
          </a:xfrm>
          <a:prstGeom prst="rect">
            <a:avLst/>
          </a:prstGeom>
        </p:spPr>
        <p:txBody>
          <a:bodyPr anchor="ctr"/>
          <a:lstStyle>
            <a:lvl1pPr marL="0" indent="0" algn="ctr">
              <a:buNone/>
              <a:defRPr sz="1333"/>
            </a:lvl1pPr>
          </a:lstStyle>
          <a:p>
            <a:endParaRPr lang="en-ID"/>
          </a:p>
        </p:txBody>
      </p:sp>
      <p:sp>
        <p:nvSpPr>
          <p:cNvPr id="19" name="Picture Placeholder 3">
            <a:extLst>
              <a:ext uri="{FF2B5EF4-FFF2-40B4-BE49-F238E27FC236}">
                <a16:creationId xmlns:a16="http://schemas.microsoft.com/office/drawing/2014/main" id="{CD27EA38-2DFA-324B-91E6-3EEC3C5F6616}"/>
              </a:ext>
            </a:extLst>
          </p:cNvPr>
          <p:cNvSpPr>
            <a:spLocks noGrp="1"/>
          </p:cNvSpPr>
          <p:nvPr>
            <p:ph type="pic" sz="quarter" idx="16"/>
          </p:nvPr>
        </p:nvSpPr>
        <p:spPr>
          <a:xfrm>
            <a:off x="9501969" y="0"/>
            <a:ext cx="1304577" cy="1173018"/>
          </a:xfrm>
          <a:prstGeom prst="rect">
            <a:avLst/>
          </a:prstGeom>
        </p:spPr>
        <p:txBody>
          <a:bodyPr anchor="ctr"/>
          <a:lstStyle>
            <a:lvl1pPr marL="0" indent="0" algn="ctr">
              <a:buNone/>
              <a:defRPr sz="1333"/>
            </a:lvl1pPr>
          </a:lstStyle>
          <a:p>
            <a:endParaRPr lang="en-ID"/>
          </a:p>
        </p:txBody>
      </p:sp>
      <p:sp>
        <p:nvSpPr>
          <p:cNvPr id="20" name="Picture Placeholder 3">
            <a:extLst>
              <a:ext uri="{FF2B5EF4-FFF2-40B4-BE49-F238E27FC236}">
                <a16:creationId xmlns:a16="http://schemas.microsoft.com/office/drawing/2014/main" id="{090E18E0-16AA-9B90-390D-E78503BA0044}"/>
              </a:ext>
            </a:extLst>
          </p:cNvPr>
          <p:cNvSpPr>
            <a:spLocks noGrp="1"/>
          </p:cNvSpPr>
          <p:nvPr>
            <p:ph type="pic" sz="quarter" idx="17"/>
          </p:nvPr>
        </p:nvSpPr>
        <p:spPr>
          <a:xfrm>
            <a:off x="9501969" y="1422400"/>
            <a:ext cx="1304577" cy="1736437"/>
          </a:xfrm>
          <a:prstGeom prst="rect">
            <a:avLst/>
          </a:prstGeom>
        </p:spPr>
        <p:txBody>
          <a:bodyPr anchor="ctr"/>
          <a:lstStyle>
            <a:lvl1pPr marL="0" indent="0" algn="ctr">
              <a:buNone/>
              <a:defRPr sz="1333"/>
            </a:lvl1pPr>
          </a:lstStyle>
          <a:p>
            <a:endParaRPr lang="en-ID"/>
          </a:p>
        </p:txBody>
      </p:sp>
      <p:sp>
        <p:nvSpPr>
          <p:cNvPr id="21" name="Picture Placeholder 3">
            <a:extLst>
              <a:ext uri="{FF2B5EF4-FFF2-40B4-BE49-F238E27FC236}">
                <a16:creationId xmlns:a16="http://schemas.microsoft.com/office/drawing/2014/main" id="{8CB307DA-4384-FFB1-57D2-BE82F07A9BDF}"/>
              </a:ext>
            </a:extLst>
          </p:cNvPr>
          <p:cNvSpPr>
            <a:spLocks noGrp="1"/>
          </p:cNvSpPr>
          <p:nvPr>
            <p:ph type="pic" sz="quarter" idx="18"/>
          </p:nvPr>
        </p:nvSpPr>
        <p:spPr>
          <a:xfrm>
            <a:off x="9501969" y="3429000"/>
            <a:ext cx="1304577" cy="2006601"/>
          </a:xfrm>
          <a:prstGeom prst="rect">
            <a:avLst/>
          </a:prstGeom>
        </p:spPr>
        <p:txBody>
          <a:bodyPr anchor="ctr"/>
          <a:lstStyle>
            <a:lvl1pPr marL="0" indent="0" algn="ctr">
              <a:buNone/>
              <a:defRPr sz="1333"/>
            </a:lvl1pPr>
          </a:lstStyle>
          <a:p>
            <a:endParaRPr lang="en-ID"/>
          </a:p>
        </p:txBody>
      </p:sp>
      <p:sp>
        <p:nvSpPr>
          <p:cNvPr id="22" name="Rectangle: Rounded Corners 13">
            <a:extLst>
              <a:ext uri="{FF2B5EF4-FFF2-40B4-BE49-F238E27FC236}">
                <a16:creationId xmlns:a16="http://schemas.microsoft.com/office/drawing/2014/main" id="{CC30DF5C-D39D-E9E1-842B-E5A7B648A687}"/>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23" name="Object 3" descr="preencoded.png">
            <a:extLst>
              <a:ext uri="{FF2B5EF4-FFF2-40B4-BE49-F238E27FC236}">
                <a16:creationId xmlns:a16="http://schemas.microsoft.com/office/drawing/2014/main" id="{F5F8F1E5-AF77-7985-81D7-D85A7904BE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24" name="Picture 23" descr="A black background with white text&#10;&#10;Description automatically generated with low confidence">
            <a:extLst>
              <a:ext uri="{FF2B5EF4-FFF2-40B4-BE49-F238E27FC236}">
                <a16:creationId xmlns:a16="http://schemas.microsoft.com/office/drawing/2014/main" id="{DA33E933-0F71-4C40-B1B0-A0DE3EC1F7C4}"/>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25" name="Object 3" descr="preencoded.png">
            <a:extLst>
              <a:ext uri="{FF2B5EF4-FFF2-40B4-BE49-F238E27FC236}">
                <a16:creationId xmlns:a16="http://schemas.microsoft.com/office/drawing/2014/main" id="{C5036700-37ED-41AA-519F-016884B7F24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3890162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4" name="Picture Placeholder 3">
            <a:extLst>
              <a:ext uri="{FF2B5EF4-FFF2-40B4-BE49-F238E27FC236}">
                <a16:creationId xmlns:a16="http://schemas.microsoft.com/office/drawing/2014/main" id="{1A2176BE-25A1-A86D-2F24-AA5C33FE0026}"/>
              </a:ext>
            </a:extLst>
          </p:cNvPr>
          <p:cNvSpPr>
            <a:spLocks noGrp="1"/>
          </p:cNvSpPr>
          <p:nvPr>
            <p:ph type="pic" sz="quarter" idx="12"/>
          </p:nvPr>
        </p:nvSpPr>
        <p:spPr>
          <a:xfrm>
            <a:off x="4058860" y="0"/>
            <a:ext cx="2277286" cy="5435601"/>
          </a:xfrm>
          <a:prstGeom prst="rect">
            <a:avLst/>
          </a:prstGeom>
        </p:spPr>
        <p:txBody>
          <a:bodyPr anchor="ctr"/>
          <a:lstStyle>
            <a:lvl1pPr marL="0" indent="0" algn="ctr">
              <a:buNone/>
              <a:defRPr sz="1333"/>
            </a:lvl1pPr>
          </a:lstStyle>
          <a:p>
            <a:endParaRPr lang="en-ID"/>
          </a:p>
        </p:txBody>
      </p:sp>
      <p:sp>
        <p:nvSpPr>
          <p:cNvPr id="22" name="Picture Placeholder 3">
            <a:extLst>
              <a:ext uri="{FF2B5EF4-FFF2-40B4-BE49-F238E27FC236}">
                <a16:creationId xmlns:a16="http://schemas.microsoft.com/office/drawing/2014/main" id="{5842FE39-E464-EC1F-5D0D-0E7F948B7C9D}"/>
              </a:ext>
            </a:extLst>
          </p:cNvPr>
          <p:cNvSpPr>
            <a:spLocks noGrp="1"/>
          </p:cNvSpPr>
          <p:nvPr>
            <p:ph type="pic" sz="quarter" idx="13"/>
          </p:nvPr>
        </p:nvSpPr>
        <p:spPr>
          <a:xfrm>
            <a:off x="8917189" y="0"/>
            <a:ext cx="1898595" cy="5435601"/>
          </a:xfrm>
          <a:prstGeom prst="rect">
            <a:avLst/>
          </a:prstGeom>
        </p:spPr>
        <p:txBody>
          <a:bodyPr anchor="ctr"/>
          <a:lstStyle>
            <a:lvl1pPr marL="0" indent="0" algn="ctr">
              <a:buNone/>
              <a:defRPr sz="1333"/>
            </a:lvl1pPr>
          </a:lstStyle>
          <a:p>
            <a:endParaRPr lang="en-ID"/>
          </a:p>
        </p:txBody>
      </p:sp>
      <p:sp>
        <p:nvSpPr>
          <p:cNvPr id="23" name="Picture Placeholder 3">
            <a:extLst>
              <a:ext uri="{FF2B5EF4-FFF2-40B4-BE49-F238E27FC236}">
                <a16:creationId xmlns:a16="http://schemas.microsoft.com/office/drawing/2014/main" id="{35680B9F-CAFE-F483-9DEE-B0FEBA9C0E5D}"/>
              </a:ext>
            </a:extLst>
          </p:cNvPr>
          <p:cNvSpPr>
            <a:spLocks noGrp="1"/>
          </p:cNvSpPr>
          <p:nvPr>
            <p:ph type="pic" sz="quarter" idx="14"/>
          </p:nvPr>
        </p:nvSpPr>
        <p:spPr>
          <a:xfrm>
            <a:off x="6585006" y="0"/>
            <a:ext cx="2083323" cy="5435601"/>
          </a:xfrm>
          <a:prstGeom prst="rect">
            <a:avLst/>
          </a:prstGeom>
        </p:spPr>
        <p:txBody>
          <a:bodyPr anchor="ctr"/>
          <a:lstStyle>
            <a:lvl1pPr marL="0" indent="0" algn="ctr">
              <a:buNone/>
              <a:defRPr sz="1333"/>
            </a:lvl1pPr>
          </a:lstStyle>
          <a:p>
            <a:endParaRPr lang="en-ID"/>
          </a:p>
        </p:txBody>
      </p:sp>
      <p:sp>
        <p:nvSpPr>
          <p:cNvPr id="16" name="Rectangle: Rounded Corners 13">
            <a:extLst>
              <a:ext uri="{FF2B5EF4-FFF2-40B4-BE49-F238E27FC236}">
                <a16:creationId xmlns:a16="http://schemas.microsoft.com/office/drawing/2014/main" id="{DFDEB3D5-6740-BCDC-B631-18EC49B45014}"/>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17" name="Object 3" descr="preencoded.png">
            <a:extLst>
              <a:ext uri="{FF2B5EF4-FFF2-40B4-BE49-F238E27FC236}">
                <a16:creationId xmlns:a16="http://schemas.microsoft.com/office/drawing/2014/main" id="{A2B6D026-3B93-5F11-E010-E104FA1DCD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F1DCDD28-7678-60AD-80D9-2F67C887D936}"/>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19" name="Object 3" descr="preencoded.png">
            <a:extLst>
              <a:ext uri="{FF2B5EF4-FFF2-40B4-BE49-F238E27FC236}">
                <a16:creationId xmlns:a16="http://schemas.microsoft.com/office/drawing/2014/main" id="{B804919C-760E-F3D6-AA17-14D14390DD2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1008931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4" name="Picture Placeholder 3">
            <a:extLst>
              <a:ext uri="{FF2B5EF4-FFF2-40B4-BE49-F238E27FC236}">
                <a16:creationId xmlns:a16="http://schemas.microsoft.com/office/drawing/2014/main" id="{1A2176BE-25A1-A86D-2F24-AA5C33FE0026}"/>
              </a:ext>
            </a:extLst>
          </p:cNvPr>
          <p:cNvSpPr>
            <a:spLocks noGrp="1"/>
          </p:cNvSpPr>
          <p:nvPr>
            <p:ph type="pic" sz="quarter" idx="12"/>
          </p:nvPr>
        </p:nvSpPr>
        <p:spPr>
          <a:xfrm>
            <a:off x="4058860" y="3429000"/>
            <a:ext cx="6572195" cy="2006601"/>
          </a:xfrm>
          <a:prstGeom prst="rect">
            <a:avLst/>
          </a:prstGeom>
        </p:spPr>
        <p:txBody>
          <a:bodyPr anchor="ctr"/>
          <a:lstStyle>
            <a:lvl1pPr marL="0" indent="0" algn="ctr">
              <a:buNone/>
              <a:defRPr sz="1333"/>
            </a:lvl1pPr>
          </a:lstStyle>
          <a:p>
            <a:endParaRPr lang="en-ID"/>
          </a:p>
        </p:txBody>
      </p:sp>
      <p:sp>
        <p:nvSpPr>
          <p:cNvPr id="16" name="Picture Placeholder 3">
            <a:extLst>
              <a:ext uri="{FF2B5EF4-FFF2-40B4-BE49-F238E27FC236}">
                <a16:creationId xmlns:a16="http://schemas.microsoft.com/office/drawing/2014/main" id="{DB771302-DFF9-584F-C083-C1247E616793}"/>
              </a:ext>
            </a:extLst>
          </p:cNvPr>
          <p:cNvSpPr>
            <a:spLocks noGrp="1"/>
          </p:cNvSpPr>
          <p:nvPr>
            <p:ph type="pic" sz="quarter" idx="13"/>
          </p:nvPr>
        </p:nvSpPr>
        <p:spPr>
          <a:xfrm>
            <a:off x="4058860" y="1138382"/>
            <a:ext cx="6572195" cy="2006601"/>
          </a:xfrm>
          <a:prstGeom prst="rect">
            <a:avLst/>
          </a:prstGeom>
        </p:spPr>
        <p:txBody>
          <a:bodyPr anchor="ctr"/>
          <a:lstStyle>
            <a:lvl1pPr marL="0" indent="0" algn="ctr">
              <a:buNone/>
              <a:defRPr sz="1333"/>
            </a:lvl1pPr>
          </a:lstStyle>
          <a:p>
            <a:endParaRPr lang="en-ID"/>
          </a:p>
        </p:txBody>
      </p:sp>
      <p:sp>
        <p:nvSpPr>
          <p:cNvPr id="17" name="Picture Placeholder 3">
            <a:extLst>
              <a:ext uri="{FF2B5EF4-FFF2-40B4-BE49-F238E27FC236}">
                <a16:creationId xmlns:a16="http://schemas.microsoft.com/office/drawing/2014/main" id="{0A8C3899-7BA9-D917-DB9E-1A98EF9AD461}"/>
              </a:ext>
            </a:extLst>
          </p:cNvPr>
          <p:cNvSpPr>
            <a:spLocks noGrp="1"/>
          </p:cNvSpPr>
          <p:nvPr>
            <p:ph type="pic" sz="quarter" idx="14"/>
          </p:nvPr>
        </p:nvSpPr>
        <p:spPr>
          <a:xfrm>
            <a:off x="4058860" y="0"/>
            <a:ext cx="6572195" cy="854364"/>
          </a:xfrm>
          <a:prstGeom prst="rect">
            <a:avLst/>
          </a:prstGeom>
        </p:spPr>
        <p:txBody>
          <a:bodyPr anchor="ctr"/>
          <a:lstStyle>
            <a:lvl1pPr marL="0" indent="0" algn="ctr">
              <a:buNone/>
              <a:defRPr sz="1333"/>
            </a:lvl1pPr>
          </a:lstStyle>
          <a:p>
            <a:endParaRPr lang="en-ID"/>
          </a:p>
        </p:txBody>
      </p:sp>
      <p:sp>
        <p:nvSpPr>
          <p:cNvPr id="18" name="Rectangle: Rounded Corners 13">
            <a:extLst>
              <a:ext uri="{FF2B5EF4-FFF2-40B4-BE49-F238E27FC236}">
                <a16:creationId xmlns:a16="http://schemas.microsoft.com/office/drawing/2014/main" id="{ED363164-F9EF-342E-ECCE-4AD9E608C1D8}"/>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19" name="Object 3" descr="preencoded.png">
            <a:extLst>
              <a:ext uri="{FF2B5EF4-FFF2-40B4-BE49-F238E27FC236}">
                <a16:creationId xmlns:a16="http://schemas.microsoft.com/office/drawing/2014/main" id="{CD29495C-B305-7674-D7F1-F8702FF5C96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20" name="Picture 19" descr="A black background with white text&#10;&#10;Description automatically generated with low confidence">
            <a:extLst>
              <a:ext uri="{FF2B5EF4-FFF2-40B4-BE49-F238E27FC236}">
                <a16:creationId xmlns:a16="http://schemas.microsoft.com/office/drawing/2014/main" id="{1CFC8352-2B35-15E2-8E5D-376EA89F27AF}"/>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21" name="Object 3" descr="preencoded.png">
            <a:extLst>
              <a:ext uri="{FF2B5EF4-FFF2-40B4-BE49-F238E27FC236}">
                <a16:creationId xmlns:a16="http://schemas.microsoft.com/office/drawing/2014/main" id="{4301922B-EB90-9220-CD94-459BA50746E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523635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4" name="Picture Placeholder 3">
            <a:extLst>
              <a:ext uri="{FF2B5EF4-FFF2-40B4-BE49-F238E27FC236}">
                <a16:creationId xmlns:a16="http://schemas.microsoft.com/office/drawing/2014/main" id="{1A2176BE-25A1-A86D-2F24-AA5C33FE0026}"/>
              </a:ext>
            </a:extLst>
          </p:cNvPr>
          <p:cNvSpPr>
            <a:spLocks noGrp="1"/>
          </p:cNvSpPr>
          <p:nvPr>
            <p:ph type="pic" sz="quarter" idx="12"/>
          </p:nvPr>
        </p:nvSpPr>
        <p:spPr>
          <a:xfrm>
            <a:off x="4058859" y="892704"/>
            <a:ext cx="2232453" cy="2400000"/>
          </a:xfrm>
          <a:prstGeom prst="rect">
            <a:avLst/>
          </a:prstGeom>
        </p:spPr>
        <p:txBody>
          <a:bodyPr anchor="ctr"/>
          <a:lstStyle>
            <a:lvl1pPr marL="0" indent="0" algn="ctr">
              <a:buNone/>
              <a:defRPr sz="1333"/>
            </a:lvl1pPr>
          </a:lstStyle>
          <a:p>
            <a:endParaRPr lang="en-ID"/>
          </a:p>
        </p:txBody>
      </p:sp>
      <p:sp>
        <p:nvSpPr>
          <p:cNvPr id="18" name="Picture Placeholder 3">
            <a:extLst>
              <a:ext uri="{FF2B5EF4-FFF2-40B4-BE49-F238E27FC236}">
                <a16:creationId xmlns:a16="http://schemas.microsoft.com/office/drawing/2014/main" id="{08B8DCA3-79DF-C0D0-8C09-AFCCE68C83EE}"/>
              </a:ext>
            </a:extLst>
          </p:cNvPr>
          <p:cNvSpPr>
            <a:spLocks noGrp="1"/>
          </p:cNvSpPr>
          <p:nvPr>
            <p:ph type="pic" sz="quarter" idx="13"/>
          </p:nvPr>
        </p:nvSpPr>
        <p:spPr>
          <a:xfrm>
            <a:off x="6458859" y="892704"/>
            <a:ext cx="2232453" cy="2400000"/>
          </a:xfrm>
          <a:prstGeom prst="rect">
            <a:avLst/>
          </a:prstGeom>
        </p:spPr>
        <p:txBody>
          <a:bodyPr anchor="ctr"/>
          <a:lstStyle>
            <a:lvl1pPr marL="0" indent="0" algn="ctr">
              <a:buNone/>
              <a:defRPr sz="1333"/>
            </a:lvl1pPr>
          </a:lstStyle>
          <a:p>
            <a:endParaRPr lang="en-ID"/>
          </a:p>
        </p:txBody>
      </p:sp>
      <p:sp>
        <p:nvSpPr>
          <p:cNvPr id="19" name="Picture Placeholder 3">
            <a:extLst>
              <a:ext uri="{FF2B5EF4-FFF2-40B4-BE49-F238E27FC236}">
                <a16:creationId xmlns:a16="http://schemas.microsoft.com/office/drawing/2014/main" id="{7C19A435-81E8-AC70-9F89-3F640C36AB93}"/>
              </a:ext>
            </a:extLst>
          </p:cNvPr>
          <p:cNvSpPr>
            <a:spLocks noGrp="1"/>
          </p:cNvSpPr>
          <p:nvPr>
            <p:ph type="pic" sz="quarter" idx="14"/>
          </p:nvPr>
        </p:nvSpPr>
        <p:spPr>
          <a:xfrm>
            <a:off x="8858859" y="892704"/>
            <a:ext cx="2232453" cy="2400000"/>
          </a:xfrm>
          <a:prstGeom prst="rect">
            <a:avLst/>
          </a:prstGeom>
        </p:spPr>
        <p:txBody>
          <a:bodyPr anchor="ctr"/>
          <a:lstStyle>
            <a:lvl1pPr marL="0" indent="0" algn="ctr">
              <a:buNone/>
              <a:defRPr sz="1333"/>
            </a:lvl1pPr>
          </a:lstStyle>
          <a:p>
            <a:endParaRPr lang="en-ID"/>
          </a:p>
        </p:txBody>
      </p:sp>
      <p:sp>
        <p:nvSpPr>
          <p:cNvPr id="16" name="Rectangle: Rounded Corners 13">
            <a:extLst>
              <a:ext uri="{FF2B5EF4-FFF2-40B4-BE49-F238E27FC236}">
                <a16:creationId xmlns:a16="http://schemas.microsoft.com/office/drawing/2014/main" id="{4B52DC37-FD7B-F314-1D6A-4B83E9449556}"/>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17" name="Object 3" descr="preencoded.png">
            <a:extLst>
              <a:ext uri="{FF2B5EF4-FFF2-40B4-BE49-F238E27FC236}">
                <a16:creationId xmlns:a16="http://schemas.microsoft.com/office/drawing/2014/main" id="{492E7659-59D4-3137-4F4D-86834BC7B90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20" name="Picture 19" descr="A black background with white text&#10;&#10;Description automatically generated with low confidence">
            <a:extLst>
              <a:ext uri="{FF2B5EF4-FFF2-40B4-BE49-F238E27FC236}">
                <a16:creationId xmlns:a16="http://schemas.microsoft.com/office/drawing/2014/main" id="{B5D30C59-86FD-933C-09E2-E7F01F215687}"/>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21" name="Object 3" descr="preencoded.png">
            <a:extLst>
              <a:ext uri="{FF2B5EF4-FFF2-40B4-BE49-F238E27FC236}">
                <a16:creationId xmlns:a16="http://schemas.microsoft.com/office/drawing/2014/main" id="{64D8308E-FA07-A496-0C3A-DD66BF3843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1595148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4" name="Picture Placeholder 3">
            <a:extLst>
              <a:ext uri="{FF2B5EF4-FFF2-40B4-BE49-F238E27FC236}">
                <a16:creationId xmlns:a16="http://schemas.microsoft.com/office/drawing/2014/main" id="{1A2176BE-25A1-A86D-2F24-AA5C33FE0026}"/>
              </a:ext>
            </a:extLst>
          </p:cNvPr>
          <p:cNvSpPr>
            <a:spLocks noGrp="1"/>
          </p:cNvSpPr>
          <p:nvPr>
            <p:ph type="pic" sz="quarter" idx="12"/>
          </p:nvPr>
        </p:nvSpPr>
        <p:spPr>
          <a:xfrm>
            <a:off x="4058859" y="892704"/>
            <a:ext cx="2160000" cy="2160000"/>
          </a:xfrm>
          <a:prstGeom prst="rect">
            <a:avLst/>
          </a:prstGeom>
        </p:spPr>
        <p:txBody>
          <a:bodyPr anchor="ctr"/>
          <a:lstStyle>
            <a:lvl1pPr marL="0" indent="0" algn="ctr">
              <a:buNone/>
              <a:defRPr sz="1333"/>
            </a:lvl1pPr>
          </a:lstStyle>
          <a:p>
            <a:endParaRPr lang="en-ID"/>
          </a:p>
        </p:txBody>
      </p:sp>
      <p:sp>
        <p:nvSpPr>
          <p:cNvPr id="18" name="Picture Placeholder 3">
            <a:extLst>
              <a:ext uri="{FF2B5EF4-FFF2-40B4-BE49-F238E27FC236}">
                <a16:creationId xmlns:a16="http://schemas.microsoft.com/office/drawing/2014/main" id="{08B8DCA3-79DF-C0D0-8C09-AFCCE68C83EE}"/>
              </a:ext>
            </a:extLst>
          </p:cNvPr>
          <p:cNvSpPr>
            <a:spLocks noGrp="1"/>
          </p:cNvSpPr>
          <p:nvPr>
            <p:ph type="pic" sz="quarter" idx="13"/>
          </p:nvPr>
        </p:nvSpPr>
        <p:spPr>
          <a:xfrm>
            <a:off x="6458859" y="3410250"/>
            <a:ext cx="2160000" cy="2160000"/>
          </a:xfrm>
          <a:prstGeom prst="rect">
            <a:avLst/>
          </a:prstGeom>
        </p:spPr>
        <p:txBody>
          <a:bodyPr anchor="ctr"/>
          <a:lstStyle>
            <a:lvl1pPr marL="0" indent="0" algn="ctr">
              <a:buNone/>
              <a:defRPr sz="1333"/>
            </a:lvl1pPr>
          </a:lstStyle>
          <a:p>
            <a:endParaRPr lang="en-ID"/>
          </a:p>
        </p:txBody>
      </p:sp>
      <p:sp>
        <p:nvSpPr>
          <p:cNvPr id="19" name="Picture Placeholder 3">
            <a:extLst>
              <a:ext uri="{FF2B5EF4-FFF2-40B4-BE49-F238E27FC236}">
                <a16:creationId xmlns:a16="http://schemas.microsoft.com/office/drawing/2014/main" id="{7C19A435-81E8-AC70-9F89-3F640C36AB93}"/>
              </a:ext>
            </a:extLst>
          </p:cNvPr>
          <p:cNvSpPr>
            <a:spLocks noGrp="1"/>
          </p:cNvSpPr>
          <p:nvPr>
            <p:ph type="pic" sz="quarter" idx="14"/>
          </p:nvPr>
        </p:nvSpPr>
        <p:spPr>
          <a:xfrm>
            <a:off x="8858859" y="892704"/>
            <a:ext cx="2160000" cy="2160000"/>
          </a:xfrm>
          <a:prstGeom prst="rect">
            <a:avLst/>
          </a:prstGeom>
        </p:spPr>
        <p:txBody>
          <a:bodyPr anchor="ctr"/>
          <a:lstStyle>
            <a:lvl1pPr marL="0" indent="0" algn="ctr">
              <a:buNone/>
              <a:defRPr sz="1333"/>
            </a:lvl1pPr>
          </a:lstStyle>
          <a:p>
            <a:endParaRPr lang="en-ID"/>
          </a:p>
        </p:txBody>
      </p:sp>
      <p:sp>
        <p:nvSpPr>
          <p:cNvPr id="16" name="Rectangle: Rounded Corners 13">
            <a:extLst>
              <a:ext uri="{FF2B5EF4-FFF2-40B4-BE49-F238E27FC236}">
                <a16:creationId xmlns:a16="http://schemas.microsoft.com/office/drawing/2014/main" id="{62784544-4C6E-7A16-D1C3-27A32D7F84B5}"/>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17" name="Object 3" descr="preencoded.png">
            <a:extLst>
              <a:ext uri="{FF2B5EF4-FFF2-40B4-BE49-F238E27FC236}">
                <a16:creationId xmlns:a16="http://schemas.microsoft.com/office/drawing/2014/main" id="{71B79E19-AD2E-52C8-ADDD-A384D482CC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20" name="Picture 19" descr="A black background with white text&#10;&#10;Description automatically generated with low confidence">
            <a:extLst>
              <a:ext uri="{FF2B5EF4-FFF2-40B4-BE49-F238E27FC236}">
                <a16:creationId xmlns:a16="http://schemas.microsoft.com/office/drawing/2014/main" id="{25F52118-E33C-6AF1-07F5-A8DA9D24EE03}"/>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21" name="Object 3" descr="preencoded.png">
            <a:extLst>
              <a:ext uri="{FF2B5EF4-FFF2-40B4-BE49-F238E27FC236}">
                <a16:creationId xmlns:a16="http://schemas.microsoft.com/office/drawing/2014/main" id="{ED0C9C76-3810-0A44-86E8-191DB10FE4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329224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19" name="Picture Placeholder 18">
            <a:extLst>
              <a:ext uri="{FF2B5EF4-FFF2-40B4-BE49-F238E27FC236}">
                <a16:creationId xmlns:a16="http://schemas.microsoft.com/office/drawing/2014/main" id="{CEE9FC10-2387-F786-C8F4-03EDC2FEB0E8}"/>
              </a:ext>
            </a:extLst>
          </p:cNvPr>
          <p:cNvSpPr>
            <a:spLocks noGrp="1"/>
          </p:cNvSpPr>
          <p:nvPr>
            <p:ph type="pic" sz="quarter" idx="12"/>
          </p:nvPr>
        </p:nvSpPr>
        <p:spPr>
          <a:xfrm>
            <a:off x="4058860" y="996950"/>
            <a:ext cx="3782813" cy="4360141"/>
          </a:xfrm>
          <a:custGeom>
            <a:avLst/>
            <a:gdLst>
              <a:gd name="connsiteX0" fmla="*/ 171986 w 5674219"/>
              <a:gd name="connsiteY0" fmla="*/ 0 h 6540211"/>
              <a:gd name="connsiteX1" fmla="*/ 5502233 w 5674219"/>
              <a:gd name="connsiteY1" fmla="*/ 0 h 6540211"/>
              <a:gd name="connsiteX2" fmla="*/ 5674219 w 5674219"/>
              <a:gd name="connsiteY2" fmla="*/ 171986 h 6540211"/>
              <a:gd name="connsiteX3" fmla="*/ 5674219 w 5674219"/>
              <a:gd name="connsiteY3" fmla="*/ 6368225 h 6540211"/>
              <a:gd name="connsiteX4" fmla="*/ 5502233 w 5674219"/>
              <a:gd name="connsiteY4" fmla="*/ 6540211 h 6540211"/>
              <a:gd name="connsiteX5" fmla="*/ 171986 w 5674219"/>
              <a:gd name="connsiteY5" fmla="*/ 6540211 h 6540211"/>
              <a:gd name="connsiteX6" fmla="*/ 0 w 5674219"/>
              <a:gd name="connsiteY6" fmla="*/ 6368225 h 6540211"/>
              <a:gd name="connsiteX7" fmla="*/ 0 w 5674219"/>
              <a:gd name="connsiteY7" fmla="*/ 171986 h 6540211"/>
              <a:gd name="connsiteX8" fmla="*/ 171986 w 5674219"/>
              <a:gd name="connsiteY8" fmla="*/ 0 h 654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219" h="6540211">
                <a:moveTo>
                  <a:pt x="171986" y="0"/>
                </a:moveTo>
                <a:lnTo>
                  <a:pt x="5502233" y="0"/>
                </a:lnTo>
                <a:cubicBezTo>
                  <a:pt x="5597218" y="0"/>
                  <a:pt x="5674219" y="77001"/>
                  <a:pt x="5674219" y="171986"/>
                </a:cubicBezTo>
                <a:lnTo>
                  <a:pt x="5674219" y="6368225"/>
                </a:lnTo>
                <a:cubicBezTo>
                  <a:pt x="5674219" y="6463210"/>
                  <a:pt x="5597218" y="6540211"/>
                  <a:pt x="5502233" y="6540211"/>
                </a:cubicBezTo>
                <a:lnTo>
                  <a:pt x="171986" y="6540211"/>
                </a:lnTo>
                <a:cubicBezTo>
                  <a:pt x="77001" y="6540211"/>
                  <a:pt x="0" y="6463210"/>
                  <a:pt x="0" y="6368225"/>
                </a:cubicBezTo>
                <a:lnTo>
                  <a:pt x="0" y="171986"/>
                </a:lnTo>
                <a:cubicBezTo>
                  <a:pt x="0" y="77001"/>
                  <a:pt x="77001" y="0"/>
                  <a:pt x="171986" y="0"/>
                </a:cubicBezTo>
                <a:close/>
              </a:path>
            </a:pathLst>
          </a:custGeom>
        </p:spPr>
        <p:txBody>
          <a:bodyPr wrap="square" anchor="ctr">
            <a:noAutofit/>
          </a:bodyPr>
          <a:lstStyle>
            <a:lvl1pPr marL="0" indent="0" algn="ctr">
              <a:buNone/>
              <a:defRPr sz="1333"/>
            </a:lvl1pPr>
          </a:lstStyle>
          <a:p>
            <a:endParaRPr lang="en-ID"/>
          </a:p>
        </p:txBody>
      </p:sp>
      <p:sp>
        <p:nvSpPr>
          <p:cNvPr id="16" name="Rectangle: Rounded Corners 13">
            <a:extLst>
              <a:ext uri="{FF2B5EF4-FFF2-40B4-BE49-F238E27FC236}">
                <a16:creationId xmlns:a16="http://schemas.microsoft.com/office/drawing/2014/main" id="{CBA8E397-7988-0356-B6DF-B8FC20F9C97C}"/>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17" name="Object 3" descr="preencoded.png">
            <a:extLst>
              <a:ext uri="{FF2B5EF4-FFF2-40B4-BE49-F238E27FC236}">
                <a16:creationId xmlns:a16="http://schemas.microsoft.com/office/drawing/2014/main" id="{30ADD992-D0B5-8079-24F4-C4854732A11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F19B6112-752D-AB3B-5701-A21C0EEE4FDE}"/>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20" name="Object 3" descr="preencoded.png">
            <a:extLst>
              <a:ext uri="{FF2B5EF4-FFF2-40B4-BE49-F238E27FC236}">
                <a16:creationId xmlns:a16="http://schemas.microsoft.com/office/drawing/2014/main" id="{11AFF36B-2852-18A5-9068-45121CF72A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2180489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098C6E95-4BB1-4D1C-F971-31E83698531A}"/>
              </a:ext>
            </a:extLst>
          </p:cNvPr>
          <p:cNvSpPr>
            <a:spLocks noGrp="1" noChangeAspect="1"/>
          </p:cNvSpPr>
          <p:nvPr>
            <p:ph type="pic" sz="quarter" idx="11"/>
          </p:nvPr>
        </p:nvSpPr>
        <p:spPr>
          <a:xfrm>
            <a:off x="4058860" y="1642349"/>
            <a:ext cx="1920000" cy="1920000"/>
          </a:xfrm>
          <a:custGeom>
            <a:avLst/>
            <a:gdLst>
              <a:gd name="connsiteX0" fmla="*/ 1633081 w 3266162"/>
              <a:gd name="connsiteY0" fmla="*/ 0 h 3266160"/>
              <a:gd name="connsiteX1" fmla="*/ 3266162 w 3266162"/>
              <a:gd name="connsiteY1" fmla="*/ 1633080 h 3266160"/>
              <a:gd name="connsiteX2" fmla="*/ 1633081 w 3266162"/>
              <a:gd name="connsiteY2" fmla="*/ 3266160 h 3266160"/>
              <a:gd name="connsiteX3" fmla="*/ 0 w 3266162"/>
              <a:gd name="connsiteY3" fmla="*/ 1633080 h 3266160"/>
              <a:gd name="connsiteX4" fmla="*/ 1633081 w 3266162"/>
              <a:gd name="connsiteY4" fmla="*/ 0 h 32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62" h="3266160">
                <a:moveTo>
                  <a:pt x="1633081" y="0"/>
                </a:moveTo>
                <a:cubicBezTo>
                  <a:pt x="2535007" y="0"/>
                  <a:pt x="3266162" y="731155"/>
                  <a:pt x="3266162" y="1633080"/>
                </a:cubicBezTo>
                <a:cubicBezTo>
                  <a:pt x="3266162" y="2535005"/>
                  <a:pt x="2535007" y="3266160"/>
                  <a:pt x="1633081" y="3266160"/>
                </a:cubicBezTo>
                <a:cubicBezTo>
                  <a:pt x="731155" y="3266160"/>
                  <a:pt x="0" y="2535005"/>
                  <a:pt x="0" y="1633080"/>
                </a:cubicBezTo>
                <a:cubicBezTo>
                  <a:pt x="0" y="731155"/>
                  <a:pt x="731155" y="0"/>
                  <a:pt x="1633081" y="0"/>
                </a:cubicBezTo>
                <a:close/>
              </a:path>
            </a:pathLst>
          </a:custGeom>
        </p:spPr>
        <p:txBody>
          <a:bodyPr wrap="square" anchor="ctr">
            <a:noAutofit/>
          </a:bodyPr>
          <a:lstStyle>
            <a:lvl1pPr marL="0" indent="0" algn="ctr">
              <a:buNone/>
              <a:defRPr sz="1333"/>
            </a:lvl1pPr>
          </a:lstStyle>
          <a:p>
            <a:endParaRPr lang="en-ID" dirty="0"/>
          </a:p>
        </p:txBody>
      </p:sp>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32" name="Picture Placeholder 24">
            <a:extLst>
              <a:ext uri="{FF2B5EF4-FFF2-40B4-BE49-F238E27FC236}">
                <a16:creationId xmlns:a16="http://schemas.microsoft.com/office/drawing/2014/main" id="{4D70180A-63F7-F957-1537-15553028AC0A}"/>
              </a:ext>
            </a:extLst>
          </p:cNvPr>
          <p:cNvSpPr>
            <a:spLocks noGrp="1" noChangeAspect="1"/>
          </p:cNvSpPr>
          <p:nvPr>
            <p:ph type="pic" sz="quarter" idx="12"/>
          </p:nvPr>
        </p:nvSpPr>
        <p:spPr>
          <a:xfrm>
            <a:off x="6467207" y="1642349"/>
            <a:ext cx="1920000" cy="1920000"/>
          </a:xfrm>
          <a:custGeom>
            <a:avLst/>
            <a:gdLst>
              <a:gd name="connsiteX0" fmla="*/ 1633081 w 3266162"/>
              <a:gd name="connsiteY0" fmla="*/ 0 h 3266160"/>
              <a:gd name="connsiteX1" fmla="*/ 3266162 w 3266162"/>
              <a:gd name="connsiteY1" fmla="*/ 1633080 h 3266160"/>
              <a:gd name="connsiteX2" fmla="*/ 1633081 w 3266162"/>
              <a:gd name="connsiteY2" fmla="*/ 3266160 h 3266160"/>
              <a:gd name="connsiteX3" fmla="*/ 0 w 3266162"/>
              <a:gd name="connsiteY3" fmla="*/ 1633080 h 3266160"/>
              <a:gd name="connsiteX4" fmla="*/ 1633081 w 3266162"/>
              <a:gd name="connsiteY4" fmla="*/ 0 h 32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62" h="3266160">
                <a:moveTo>
                  <a:pt x="1633081" y="0"/>
                </a:moveTo>
                <a:cubicBezTo>
                  <a:pt x="2535007" y="0"/>
                  <a:pt x="3266162" y="731155"/>
                  <a:pt x="3266162" y="1633080"/>
                </a:cubicBezTo>
                <a:cubicBezTo>
                  <a:pt x="3266162" y="2535005"/>
                  <a:pt x="2535007" y="3266160"/>
                  <a:pt x="1633081" y="3266160"/>
                </a:cubicBezTo>
                <a:cubicBezTo>
                  <a:pt x="731155" y="3266160"/>
                  <a:pt x="0" y="2535005"/>
                  <a:pt x="0" y="1633080"/>
                </a:cubicBezTo>
                <a:cubicBezTo>
                  <a:pt x="0" y="731155"/>
                  <a:pt x="731155" y="0"/>
                  <a:pt x="1633081" y="0"/>
                </a:cubicBezTo>
                <a:close/>
              </a:path>
            </a:pathLst>
          </a:custGeom>
        </p:spPr>
        <p:txBody>
          <a:bodyPr wrap="square" anchor="ctr">
            <a:noAutofit/>
          </a:bodyPr>
          <a:lstStyle>
            <a:lvl1pPr marL="0" indent="0" algn="ctr">
              <a:buNone/>
              <a:defRPr sz="1333"/>
            </a:lvl1pPr>
          </a:lstStyle>
          <a:p>
            <a:endParaRPr lang="en-ID" dirty="0"/>
          </a:p>
        </p:txBody>
      </p:sp>
      <p:sp>
        <p:nvSpPr>
          <p:cNvPr id="33" name="Picture Placeholder 24">
            <a:extLst>
              <a:ext uri="{FF2B5EF4-FFF2-40B4-BE49-F238E27FC236}">
                <a16:creationId xmlns:a16="http://schemas.microsoft.com/office/drawing/2014/main" id="{FC44303B-4E09-E1EA-43F5-F167C1ECC7FF}"/>
              </a:ext>
            </a:extLst>
          </p:cNvPr>
          <p:cNvSpPr>
            <a:spLocks noGrp="1" noChangeAspect="1"/>
          </p:cNvSpPr>
          <p:nvPr>
            <p:ph type="pic" sz="quarter" idx="13"/>
          </p:nvPr>
        </p:nvSpPr>
        <p:spPr>
          <a:xfrm>
            <a:off x="8875553" y="1642349"/>
            <a:ext cx="1920000" cy="1920000"/>
          </a:xfrm>
          <a:custGeom>
            <a:avLst/>
            <a:gdLst>
              <a:gd name="connsiteX0" fmla="*/ 1633081 w 3266162"/>
              <a:gd name="connsiteY0" fmla="*/ 0 h 3266160"/>
              <a:gd name="connsiteX1" fmla="*/ 3266162 w 3266162"/>
              <a:gd name="connsiteY1" fmla="*/ 1633080 h 3266160"/>
              <a:gd name="connsiteX2" fmla="*/ 1633081 w 3266162"/>
              <a:gd name="connsiteY2" fmla="*/ 3266160 h 3266160"/>
              <a:gd name="connsiteX3" fmla="*/ 0 w 3266162"/>
              <a:gd name="connsiteY3" fmla="*/ 1633080 h 3266160"/>
              <a:gd name="connsiteX4" fmla="*/ 1633081 w 3266162"/>
              <a:gd name="connsiteY4" fmla="*/ 0 h 32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62" h="3266160">
                <a:moveTo>
                  <a:pt x="1633081" y="0"/>
                </a:moveTo>
                <a:cubicBezTo>
                  <a:pt x="2535007" y="0"/>
                  <a:pt x="3266162" y="731155"/>
                  <a:pt x="3266162" y="1633080"/>
                </a:cubicBezTo>
                <a:cubicBezTo>
                  <a:pt x="3266162" y="2535005"/>
                  <a:pt x="2535007" y="3266160"/>
                  <a:pt x="1633081" y="3266160"/>
                </a:cubicBezTo>
                <a:cubicBezTo>
                  <a:pt x="731155" y="3266160"/>
                  <a:pt x="0" y="2535005"/>
                  <a:pt x="0" y="1633080"/>
                </a:cubicBezTo>
                <a:cubicBezTo>
                  <a:pt x="0" y="731155"/>
                  <a:pt x="731155" y="0"/>
                  <a:pt x="1633081" y="0"/>
                </a:cubicBezTo>
                <a:close/>
              </a:path>
            </a:pathLst>
          </a:custGeom>
        </p:spPr>
        <p:txBody>
          <a:bodyPr wrap="square" anchor="ctr">
            <a:noAutofit/>
          </a:bodyPr>
          <a:lstStyle>
            <a:lvl1pPr marL="0" indent="0" algn="ctr">
              <a:buNone/>
              <a:defRPr sz="1333"/>
            </a:lvl1pPr>
          </a:lstStyle>
          <a:p>
            <a:endParaRPr lang="en-ID" dirty="0"/>
          </a:p>
        </p:txBody>
      </p:sp>
      <p:sp>
        <p:nvSpPr>
          <p:cNvPr id="16" name="Rectangle: Rounded Corners 13">
            <a:extLst>
              <a:ext uri="{FF2B5EF4-FFF2-40B4-BE49-F238E27FC236}">
                <a16:creationId xmlns:a16="http://schemas.microsoft.com/office/drawing/2014/main" id="{729F603C-B2DD-87A3-5B88-8346A48C1BEA}"/>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17" name="Object 3" descr="preencoded.png">
            <a:extLst>
              <a:ext uri="{FF2B5EF4-FFF2-40B4-BE49-F238E27FC236}">
                <a16:creationId xmlns:a16="http://schemas.microsoft.com/office/drawing/2014/main" id="{C97C5DF2-4FFD-8A3C-8593-B6BEA6BAD58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018BDA13-4AE9-4DCD-1A38-FD20EC7A0816}"/>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19" name="Object 3" descr="preencoded.png">
            <a:extLst>
              <a:ext uri="{FF2B5EF4-FFF2-40B4-BE49-F238E27FC236}">
                <a16:creationId xmlns:a16="http://schemas.microsoft.com/office/drawing/2014/main" id="{9B644A17-D305-9AB8-7DC8-88050128066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30691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098C6E95-4BB1-4D1C-F971-31E83698531A}"/>
              </a:ext>
            </a:extLst>
          </p:cNvPr>
          <p:cNvSpPr>
            <a:spLocks noGrp="1" noChangeAspect="1"/>
          </p:cNvSpPr>
          <p:nvPr>
            <p:ph type="pic" sz="quarter" idx="11"/>
          </p:nvPr>
        </p:nvSpPr>
        <p:spPr>
          <a:xfrm>
            <a:off x="4058860" y="1567609"/>
            <a:ext cx="1560000" cy="1560000"/>
          </a:xfrm>
          <a:custGeom>
            <a:avLst/>
            <a:gdLst>
              <a:gd name="connsiteX0" fmla="*/ 1633081 w 3266162"/>
              <a:gd name="connsiteY0" fmla="*/ 0 h 3266160"/>
              <a:gd name="connsiteX1" fmla="*/ 3266162 w 3266162"/>
              <a:gd name="connsiteY1" fmla="*/ 1633080 h 3266160"/>
              <a:gd name="connsiteX2" fmla="*/ 1633081 w 3266162"/>
              <a:gd name="connsiteY2" fmla="*/ 3266160 h 3266160"/>
              <a:gd name="connsiteX3" fmla="*/ 0 w 3266162"/>
              <a:gd name="connsiteY3" fmla="*/ 1633080 h 3266160"/>
              <a:gd name="connsiteX4" fmla="*/ 1633081 w 3266162"/>
              <a:gd name="connsiteY4" fmla="*/ 0 h 32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62" h="3266160">
                <a:moveTo>
                  <a:pt x="1633081" y="0"/>
                </a:moveTo>
                <a:cubicBezTo>
                  <a:pt x="2535007" y="0"/>
                  <a:pt x="3266162" y="731155"/>
                  <a:pt x="3266162" y="1633080"/>
                </a:cubicBezTo>
                <a:cubicBezTo>
                  <a:pt x="3266162" y="2535005"/>
                  <a:pt x="2535007" y="3266160"/>
                  <a:pt x="1633081" y="3266160"/>
                </a:cubicBezTo>
                <a:cubicBezTo>
                  <a:pt x="731155" y="3266160"/>
                  <a:pt x="0" y="2535005"/>
                  <a:pt x="0" y="1633080"/>
                </a:cubicBezTo>
                <a:cubicBezTo>
                  <a:pt x="0" y="731155"/>
                  <a:pt x="731155" y="0"/>
                  <a:pt x="1633081" y="0"/>
                </a:cubicBezTo>
                <a:close/>
              </a:path>
            </a:pathLst>
          </a:custGeom>
        </p:spPr>
        <p:txBody>
          <a:bodyPr wrap="square" anchor="ctr">
            <a:noAutofit/>
          </a:bodyPr>
          <a:lstStyle>
            <a:lvl1pPr marL="0" indent="0" algn="ctr">
              <a:buNone/>
              <a:defRPr sz="1333"/>
            </a:lvl1pPr>
          </a:lstStyle>
          <a:p>
            <a:endParaRPr lang="en-ID" dirty="0"/>
          </a:p>
        </p:txBody>
      </p:sp>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24" name="Picture Placeholder 24">
            <a:extLst>
              <a:ext uri="{FF2B5EF4-FFF2-40B4-BE49-F238E27FC236}">
                <a16:creationId xmlns:a16="http://schemas.microsoft.com/office/drawing/2014/main" id="{4A7BCFDF-5833-41FF-DF73-26D266D9C096}"/>
              </a:ext>
            </a:extLst>
          </p:cNvPr>
          <p:cNvSpPr>
            <a:spLocks noGrp="1" noChangeAspect="1"/>
          </p:cNvSpPr>
          <p:nvPr>
            <p:ph type="pic" sz="quarter" idx="12"/>
          </p:nvPr>
        </p:nvSpPr>
        <p:spPr>
          <a:xfrm>
            <a:off x="5859951" y="1567609"/>
            <a:ext cx="1560000" cy="1560000"/>
          </a:xfrm>
          <a:custGeom>
            <a:avLst/>
            <a:gdLst>
              <a:gd name="connsiteX0" fmla="*/ 1633081 w 3266162"/>
              <a:gd name="connsiteY0" fmla="*/ 0 h 3266160"/>
              <a:gd name="connsiteX1" fmla="*/ 3266162 w 3266162"/>
              <a:gd name="connsiteY1" fmla="*/ 1633080 h 3266160"/>
              <a:gd name="connsiteX2" fmla="*/ 1633081 w 3266162"/>
              <a:gd name="connsiteY2" fmla="*/ 3266160 h 3266160"/>
              <a:gd name="connsiteX3" fmla="*/ 0 w 3266162"/>
              <a:gd name="connsiteY3" fmla="*/ 1633080 h 3266160"/>
              <a:gd name="connsiteX4" fmla="*/ 1633081 w 3266162"/>
              <a:gd name="connsiteY4" fmla="*/ 0 h 32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62" h="3266160">
                <a:moveTo>
                  <a:pt x="1633081" y="0"/>
                </a:moveTo>
                <a:cubicBezTo>
                  <a:pt x="2535007" y="0"/>
                  <a:pt x="3266162" y="731155"/>
                  <a:pt x="3266162" y="1633080"/>
                </a:cubicBezTo>
                <a:cubicBezTo>
                  <a:pt x="3266162" y="2535005"/>
                  <a:pt x="2535007" y="3266160"/>
                  <a:pt x="1633081" y="3266160"/>
                </a:cubicBezTo>
                <a:cubicBezTo>
                  <a:pt x="731155" y="3266160"/>
                  <a:pt x="0" y="2535005"/>
                  <a:pt x="0" y="1633080"/>
                </a:cubicBezTo>
                <a:cubicBezTo>
                  <a:pt x="0" y="731155"/>
                  <a:pt x="731155" y="0"/>
                  <a:pt x="1633081" y="0"/>
                </a:cubicBezTo>
                <a:close/>
              </a:path>
            </a:pathLst>
          </a:custGeom>
        </p:spPr>
        <p:txBody>
          <a:bodyPr wrap="square" anchor="ctr">
            <a:noAutofit/>
          </a:bodyPr>
          <a:lstStyle>
            <a:lvl1pPr marL="0" indent="0" algn="ctr">
              <a:buNone/>
              <a:defRPr sz="1333"/>
            </a:lvl1pPr>
          </a:lstStyle>
          <a:p>
            <a:endParaRPr lang="en-ID" dirty="0"/>
          </a:p>
        </p:txBody>
      </p:sp>
      <p:sp>
        <p:nvSpPr>
          <p:cNvPr id="26" name="Picture Placeholder 24">
            <a:extLst>
              <a:ext uri="{FF2B5EF4-FFF2-40B4-BE49-F238E27FC236}">
                <a16:creationId xmlns:a16="http://schemas.microsoft.com/office/drawing/2014/main" id="{E6E9E5C2-2EBD-F10B-8993-74F90FB7A83D}"/>
              </a:ext>
            </a:extLst>
          </p:cNvPr>
          <p:cNvSpPr>
            <a:spLocks noGrp="1" noChangeAspect="1"/>
          </p:cNvSpPr>
          <p:nvPr>
            <p:ph type="pic" sz="quarter" idx="13"/>
          </p:nvPr>
        </p:nvSpPr>
        <p:spPr>
          <a:xfrm>
            <a:off x="7661043" y="1567609"/>
            <a:ext cx="1560000" cy="1560000"/>
          </a:xfrm>
          <a:custGeom>
            <a:avLst/>
            <a:gdLst>
              <a:gd name="connsiteX0" fmla="*/ 1633081 w 3266162"/>
              <a:gd name="connsiteY0" fmla="*/ 0 h 3266160"/>
              <a:gd name="connsiteX1" fmla="*/ 3266162 w 3266162"/>
              <a:gd name="connsiteY1" fmla="*/ 1633080 h 3266160"/>
              <a:gd name="connsiteX2" fmla="*/ 1633081 w 3266162"/>
              <a:gd name="connsiteY2" fmla="*/ 3266160 h 3266160"/>
              <a:gd name="connsiteX3" fmla="*/ 0 w 3266162"/>
              <a:gd name="connsiteY3" fmla="*/ 1633080 h 3266160"/>
              <a:gd name="connsiteX4" fmla="*/ 1633081 w 3266162"/>
              <a:gd name="connsiteY4" fmla="*/ 0 h 32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62" h="3266160">
                <a:moveTo>
                  <a:pt x="1633081" y="0"/>
                </a:moveTo>
                <a:cubicBezTo>
                  <a:pt x="2535007" y="0"/>
                  <a:pt x="3266162" y="731155"/>
                  <a:pt x="3266162" y="1633080"/>
                </a:cubicBezTo>
                <a:cubicBezTo>
                  <a:pt x="3266162" y="2535005"/>
                  <a:pt x="2535007" y="3266160"/>
                  <a:pt x="1633081" y="3266160"/>
                </a:cubicBezTo>
                <a:cubicBezTo>
                  <a:pt x="731155" y="3266160"/>
                  <a:pt x="0" y="2535005"/>
                  <a:pt x="0" y="1633080"/>
                </a:cubicBezTo>
                <a:cubicBezTo>
                  <a:pt x="0" y="731155"/>
                  <a:pt x="731155" y="0"/>
                  <a:pt x="1633081" y="0"/>
                </a:cubicBezTo>
                <a:close/>
              </a:path>
            </a:pathLst>
          </a:custGeom>
        </p:spPr>
        <p:txBody>
          <a:bodyPr wrap="square" anchor="ctr">
            <a:noAutofit/>
          </a:bodyPr>
          <a:lstStyle>
            <a:lvl1pPr marL="0" indent="0" algn="ctr">
              <a:buNone/>
              <a:defRPr sz="1333"/>
            </a:lvl1pPr>
          </a:lstStyle>
          <a:p>
            <a:endParaRPr lang="en-ID" dirty="0"/>
          </a:p>
        </p:txBody>
      </p:sp>
      <p:sp>
        <p:nvSpPr>
          <p:cNvPr id="27" name="Picture Placeholder 24">
            <a:extLst>
              <a:ext uri="{FF2B5EF4-FFF2-40B4-BE49-F238E27FC236}">
                <a16:creationId xmlns:a16="http://schemas.microsoft.com/office/drawing/2014/main" id="{7A346AC7-C8A6-995E-32B5-A9467DED96FB}"/>
              </a:ext>
            </a:extLst>
          </p:cNvPr>
          <p:cNvSpPr>
            <a:spLocks noGrp="1" noChangeAspect="1"/>
          </p:cNvSpPr>
          <p:nvPr>
            <p:ph type="pic" sz="quarter" idx="14"/>
          </p:nvPr>
        </p:nvSpPr>
        <p:spPr>
          <a:xfrm>
            <a:off x="9462134" y="1567609"/>
            <a:ext cx="1560000" cy="1560000"/>
          </a:xfrm>
          <a:custGeom>
            <a:avLst/>
            <a:gdLst>
              <a:gd name="connsiteX0" fmla="*/ 1633081 w 3266162"/>
              <a:gd name="connsiteY0" fmla="*/ 0 h 3266160"/>
              <a:gd name="connsiteX1" fmla="*/ 3266162 w 3266162"/>
              <a:gd name="connsiteY1" fmla="*/ 1633080 h 3266160"/>
              <a:gd name="connsiteX2" fmla="*/ 1633081 w 3266162"/>
              <a:gd name="connsiteY2" fmla="*/ 3266160 h 3266160"/>
              <a:gd name="connsiteX3" fmla="*/ 0 w 3266162"/>
              <a:gd name="connsiteY3" fmla="*/ 1633080 h 3266160"/>
              <a:gd name="connsiteX4" fmla="*/ 1633081 w 3266162"/>
              <a:gd name="connsiteY4" fmla="*/ 0 h 32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62" h="3266160">
                <a:moveTo>
                  <a:pt x="1633081" y="0"/>
                </a:moveTo>
                <a:cubicBezTo>
                  <a:pt x="2535007" y="0"/>
                  <a:pt x="3266162" y="731155"/>
                  <a:pt x="3266162" y="1633080"/>
                </a:cubicBezTo>
                <a:cubicBezTo>
                  <a:pt x="3266162" y="2535005"/>
                  <a:pt x="2535007" y="3266160"/>
                  <a:pt x="1633081" y="3266160"/>
                </a:cubicBezTo>
                <a:cubicBezTo>
                  <a:pt x="731155" y="3266160"/>
                  <a:pt x="0" y="2535005"/>
                  <a:pt x="0" y="1633080"/>
                </a:cubicBezTo>
                <a:cubicBezTo>
                  <a:pt x="0" y="731155"/>
                  <a:pt x="731155" y="0"/>
                  <a:pt x="1633081" y="0"/>
                </a:cubicBezTo>
                <a:close/>
              </a:path>
            </a:pathLst>
          </a:custGeom>
        </p:spPr>
        <p:txBody>
          <a:bodyPr wrap="square" anchor="ctr">
            <a:noAutofit/>
          </a:bodyPr>
          <a:lstStyle>
            <a:lvl1pPr marL="0" indent="0" algn="ctr">
              <a:buNone/>
              <a:defRPr sz="1333"/>
            </a:lvl1pPr>
          </a:lstStyle>
          <a:p>
            <a:endParaRPr lang="en-ID" dirty="0"/>
          </a:p>
        </p:txBody>
      </p:sp>
      <p:sp>
        <p:nvSpPr>
          <p:cNvPr id="16" name="Rectangle: Rounded Corners 13">
            <a:extLst>
              <a:ext uri="{FF2B5EF4-FFF2-40B4-BE49-F238E27FC236}">
                <a16:creationId xmlns:a16="http://schemas.microsoft.com/office/drawing/2014/main" id="{4DF73064-14F1-D30E-1EB3-40FAEC218930}"/>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17" name="Object 3" descr="preencoded.png">
            <a:extLst>
              <a:ext uri="{FF2B5EF4-FFF2-40B4-BE49-F238E27FC236}">
                <a16:creationId xmlns:a16="http://schemas.microsoft.com/office/drawing/2014/main" id="{95460F8C-71C2-1E7F-783C-B27E0EA61F1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BCC4DEDD-E22D-9DB0-F107-BF439520990A}"/>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19" name="Object 3" descr="preencoded.png">
            <a:extLst>
              <a:ext uri="{FF2B5EF4-FFF2-40B4-BE49-F238E27FC236}">
                <a16:creationId xmlns:a16="http://schemas.microsoft.com/office/drawing/2014/main" id="{CF334BE7-B3DC-7ABD-9DEB-709F86DB3DA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3957816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6" name="Object 7" descr="preencoded.png">
            <a:extLst>
              <a:ext uri="{FF2B5EF4-FFF2-40B4-BE49-F238E27FC236}">
                <a16:creationId xmlns:a16="http://schemas.microsoft.com/office/drawing/2014/main" id="{7D950003-99A4-4592-8851-FF1A1D2A059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058860" y="908050"/>
            <a:ext cx="7004050" cy="4470400"/>
          </a:xfrm>
          <a:prstGeom prst="rect">
            <a:avLst/>
          </a:prstGeom>
        </p:spPr>
      </p:pic>
      <p:pic>
        <p:nvPicPr>
          <p:cNvPr id="17" name="Object 8" descr="preencoded.png">
            <a:extLst>
              <a:ext uri="{FF2B5EF4-FFF2-40B4-BE49-F238E27FC236}">
                <a16:creationId xmlns:a16="http://schemas.microsoft.com/office/drawing/2014/main" id="{D9C287C3-6330-1FBC-C346-13FD812FB64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173160" y="1047750"/>
            <a:ext cx="6775450" cy="1320800"/>
          </a:xfrm>
          <a:prstGeom prst="rect">
            <a:avLst/>
          </a:prstGeom>
        </p:spPr>
      </p:pic>
      <p:pic>
        <p:nvPicPr>
          <p:cNvPr id="18" name="Object 9" descr="preencoded.png">
            <a:extLst>
              <a:ext uri="{FF2B5EF4-FFF2-40B4-BE49-F238E27FC236}">
                <a16:creationId xmlns:a16="http://schemas.microsoft.com/office/drawing/2014/main" id="{C560153F-ED5A-BE95-EE24-8E9DCF8A1A8E}"/>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173160" y="2482850"/>
            <a:ext cx="6775450" cy="1320800"/>
          </a:xfrm>
          <a:prstGeom prst="rect">
            <a:avLst/>
          </a:prstGeom>
        </p:spPr>
      </p:pic>
      <p:pic>
        <p:nvPicPr>
          <p:cNvPr id="19" name="Object 10" descr="preencoded.png">
            <a:extLst>
              <a:ext uri="{FF2B5EF4-FFF2-40B4-BE49-F238E27FC236}">
                <a16:creationId xmlns:a16="http://schemas.microsoft.com/office/drawing/2014/main" id="{D28AF495-0050-FB2D-0D52-649E93946DD8}"/>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173160" y="3917950"/>
            <a:ext cx="6775450" cy="1320800"/>
          </a:xfrm>
          <a:prstGeom prst="rect">
            <a:avLst/>
          </a:prstGeom>
        </p:spPr>
      </p:pic>
      <p:sp>
        <p:nvSpPr>
          <p:cNvPr id="25" name="Picture Placeholder 24">
            <a:extLst>
              <a:ext uri="{FF2B5EF4-FFF2-40B4-BE49-F238E27FC236}">
                <a16:creationId xmlns:a16="http://schemas.microsoft.com/office/drawing/2014/main" id="{098C6E95-4BB1-4D1C-F971-31E83698531A}"/>
              </a:ext>
            </a:extLst>
          </p:cNvPr>
          <p:cNvSpPr>
            <a:spLocks noGrp="1" noChangeAspect="1"/>
          </p:cNvSpPr>
          <p:nvPr>
            <p:ph type="pic" sz="quarter" idx="11"/>
          </p:nvPr>
        </p:nvSpPr>
        <p:spPr>
          <a:xfrm>
            <a:off x="4376360" y="1228150"/>
            <a:ext cx="960000" cy="960000"/>
          </a:xfrm>
          <a:custGeom>
            <a:avLst/>
            <a:gdLst>
              <a:gd name="connsiteX0" fmla="*/ 1633081 w 3266162"/>
              <a:gd name="connsiteY0" fmla="*/ 0 h 3266160"/>
              <a:gd name="connsiteX1" fmla="*/ 3266162 w 3266162"/>
              <a:gd name="connsiteY1" fmla="*/ 1633080 h 3266160"/>
              <a:gd name="connsiteX2" fmla="*/ 1633081 w 3266162"/>
              <a:gd name="connsiteY2" fmla="*/ 3266160 h 3266160"/>
              <a:gd name="connsiteX3" fmla="*/ 0 w 3266162"/>
              <a:gd name="connsiteY3" fmla="*/ 1633080 h 3266160"/>
              <a:gd name="connsiteX4" fmla="*/ 1633081 w 3266162"/>
              <a:gd name="connsiteY4" fmla="*/ 0 h 32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62" h="3266160">
                <a:moveTo>
                  <a:pt x="1633081" y="0"/>
                </a:moveTo>
                <a:cubicBezTo>
                  <a:pt x="2535007" y="0"/>
                  <a:pt x="3266162" y="731155"/>
                  <a:pt x="3266162" y="1633080"/>
                </a:cubicBezTo>
                <a:cubicBezTo>
                  <a:pt x="3266162" y="2535005"/>
                  <a:pt x="2535007" y="3266160"/>
                  <a:pt x="1633081" y="3266160"/>
                </a:cubicBezTo>
                <a:cubicBezTo>
                  <a:pt x="731155" y="3266160"/>
                  <a:pt x="0" y="2535005"/>
                  <a:pt x="0" y="1633080"/>
                </a:cubicBezTo>
                <a:cubicBezTo>
                  <a:pt x="0" y="731155"/>
                  <a:pt x="731155" y="0"/>
                  <a:pt x="1633081" y="0"/>
                </a:cubicBezTo>
                <a:close/>
              </a:path>
            </a:pathLst>
          </a:custGeom>
        </p:spPr>
        <p:txBody>
          <a:bodyPr wrap="square" anchor="ctr">
            <a:noAutofit/>
          </a:bodyPr>
          <a:lstStyle>
            <a:lvl1pPr marL="0" indent="0" algn="ctr">
              <a:buNone/>
              <a:defRPr sz="1333"/>
            </a:lvl1pPr>
          </a:lstStyle>
          <a:p>
            <a:endParaRPr lang="en-ID" dirty="0"/>
          </a:p>
        </p:txBody>
      </p:sp>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20" name="Picture Placeholder 24">
            <a:extLst>
              <a:ext uri="{FF2B5EF4-FFF2-40B4-BE49-F238E27FC236}">
                <a16:creationId xmlns:a16="http://schemas.microsoft.com/office/drawing/2014/main" id="{3AB4E9D4-B85D-7768-9413-C8B284A28540}"/>
              </a:ext>
            </a:extLst>
          </p:cNvPr>
          <p:cNvSpPr>
            <a:spLocks noGrp="1" noChangeAspect="1"/>
          </p:cNvSpPr>
          <p:nvPr>
            <p:ph type="pic" sz="quarter" idx="12"/>
          </p:nvPr>
        </p:nvSpPr>
        <p:spPr>
          <a:xfrm>
            <a:off x="4376360" y="2663250"/>
            <a:ext cx="960000" cy="960000"/>
          </a:xfrm>
          <a:custGeom>
            <a:avLst/>
            <a:gdLst>
              <a:gd name="connsiteX0" fmla="*/ 1633081 w 3266162"/>
              <a:gd name="connsiteY0" fmla="*/ 0 h 3266160"/>
              <a:gd name="connsiteX1" fmla="*/ 3266162 w 3266162"/>
              <a:gd name="connsiteY1" fmla="*/ 1633080 h 3266160"/>
              <a:gd name="connsiteX2" fmla="*/ 1633081 w 3266162"/>
              <a:gd name="connsiteY2" fmla="*/ 3266160 h 3266160"/>
              <a:gd name="connsiteX3" fmla="*/ 0 w 3266162"/>
              <a:gd name="connsiteY3" fmla="*/ 1633080 h 3266160"/>
              <a:gd name="connsiteX4" fmla="*/ 1633081 w 3266162"/>
              <a:gd name="connsiteY4" fmla="*/ 0 h 32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62" h="3266160">
                <a:moveTo>
                  <a:pt x="1633081" y="0"/>
                </a:moveTo>
                <a:cubicBezTo>
                  <a:pt x="2535007" y="0"/>
                  <a:pt x="3266162" y="731155"/>
                  <a:pt x="3266162" y="1633080"/>
                </a:cubicBezTo>
                <a:cubicBezTo>
                  <a:pt x="3266162" y="2535005"/>
                  <a:pt x="2535007" y="3266160"/>
                  <a:pt x="1633081" y="3266160"/>
                </a:cubicBezTo>
                <a:cubicBezTo>
                  <a:pt x="731155" y="3266160"/>
                  <a:pt x="0" y="2535005"/>
                  <a:pt x="0" y="1633080"/>
                </a:cubicBezTo>
                <a:cubicBezTo>
                  <a:pt x="0" y="731155"/>
                  <a:pt x="731155" y="0"/>
                  <a:pt x="1633081" y="0"/>
                </a:cubicBezTo>
                <a:close/>
              </a:path>
            </a:pathLst>
          </a:custGeom>
        </p:spPr>
        <p:txBody>
          <a:bodyPr wrap="square" anchor="ctr">
            <a:noAutofit/>
          </a:bodyPr>
          <a:lstStyle>
            <a:lvl1pPr marL="0" indent="0" algn="ctr">
              <a:buNone/>
              <a:defRPr sz="1333"/>
            </a:lvl1pPr>
          </a:lstStyle>
          <a:p>
            <a:endParaRPr lang="en-ID" dirty="0"/>
          </a:p>
        </p:txBody>
      </p:sp>
      <p:sp>
        <p:nvSpPr>
          <p:cNvPr id="21" name="Picture Placeholder 24">
            <a:extLst>
              <a:ext uri="{FF2B5EF4-FFF2-40B4-BE49-F238E27FC236}">
                <a16:creationId xmlns:a16="http://schemas.microsoft.com/office/drawing/2014/main" id="{E140496A-0E8D-F04E-9B40-A4AD1066722E}"/>
              </a:ext>
            </a:extLst>
          </p:cNvPr>
          <p:cNvSpPr>
            <a:spLocks noGrp="1" noChangeAspect="1"/>
          </p:cNvSpPr>
          <p:nvPr>
            <p:ph type="pic" sz="quarter" idx="13"/>
          </p:nvPr>
        </p:nvSpPr>
        <p:spPr>
          <a:xfrm>
            <a:off x="4376360" y="4098350"/>
            <a:ext cx="960000" cy="960000"/>
          </a:xfrm>
          <a:custGeom>
            <a:avLst/>
            <a:gdLst>
              <a:gd name="connsiteX0" fmla="*/ 1633081 w 3266162"/>
              <a:gd name="connsiteY0" fmla="*/ 0 h 3266160"/>
              <a:gd name="connsiteX1" fmla="*/ 3266162 w 3266162"/>
              <a:gd name="connsiteY1" fmla="*/ 1633080 h 3266160"/>
              <a:gd name="connsiteX2" fmla="*/ 1633081 w 3266162"/>
              <a:gd name="connsiteY2" fmla="*/ 3266160 h 3266160"/>
              <a:gd name="connsiteX3" fmla="*/ 0 w 3266162"/>
              <a:gd name="connsiteY3" fmla="*/ 1633080 h 3266160"/>
              <a:gd name="connsiteX4" fmla="*/ 1633081 w 3266162"/>
              <a:gd name="connsiteY4" fmla="*/ 0 h 32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62" h="3266160">
                <a:moveTo>
                  <a:pt x="1633081" y="0"/>
                </a:moveTo>
                <a:cubicBezTo>
                  <a:pt x="2535007" y="0"/>
                  <a:pt x="3266162" y="731155"/>
                  <a:pt x="3266162" y="1633080"/>
                </a:cubicBezTo>
                <a:cubicBezTo>
                  <a:pt x="3266162" y="2535005"/>
                  <a:pt x="2535007" y="3266160"/>
                  <a:pt x="1633081" y="3266160"/>
                </a:cubicBezTo>
                <a:cubicBezTo>
                  <a:pt x="731155" y="3266160"/>
                  <a:pt x="0" y="2535005"/>
                  <a:pt x="0" y="1633080"/>
                </a:cubicBezTo>
                <a:cubicBezTo>
                  <a:pt x="0" y="731155"/>
                  <a:pt x="731155" y="0"/>
                  <a:pt x="1633081" y="0"/>
                </a:cubicBezTo>
                <a:close/>
              </a:path>
            </a:pathLst>
          </a:custGeom>
        </p:spPr>
        <p:txBody>
          <a:bodyPr wrap="square" anchor="ctr">
            <a:noAutofit/>
          </a:bodyPr>
          <a:lstStyle>
            <a:lvl1pPr marL="0" indent="0" algn="ctr">
              <a:buNone/>
              <a:defRPr sz="1333"/>
            </a:lvl1pPr>
          </a:lstStyle>
          <a:p>
            <a:endParaRPr lang="en-ID" dirty="0"/>
          </a:p>
        </p:txBody>
      </p:sp>
      <p:sp>
        <p:nvSpPr>
          <p:cNvPr id="22" name="Rectangle: Rounded Corners 13">
            <a:extLst>
              <a:ext uri="{FF2B5EF4-FFF2-40B4-BE49-F238E27FC236}">
                <a16:creationId xmlns:a16="http://schemas.microsoft.com/office/drawing/2014/main" id="{1D70BB5D-7FDB-E360-B454-F3850F647558}"/>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23" name="Object 3" descr="preencoded.png">
            <a:extLst>
              <a:ext uri="{FF2B5EF4-FFF2-40B4-BE49-F238E27FC236}">
                <a16:creationId xmlns:a16="http://schemas.microsoft.com/office/drawing/2014/main" id="{D2524FC0-81E5-DA07-E6B1-267598389DB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 y="6571452"/>
            <a:ext cx="7168897" cy="298739"/>
          </a:xfrm>
          <a:prstGeom prst="rect">
            <a:avLst/>
          </a:prstGeom>
        </p:spPr>
      </p:pic>
      <p:pic>
        <p:nvPicPr>
          <p:cNvPr id="24" name="Picture 23" descr="A black background with white text&#10;&#10;Description automatically generated with low confidence">
            <a:extLst>
              <a:ext uri="{FF2B5EF4-FFF2-40B4-BE49-F238E27FC236}">
                <a16:creationId xmlns:a16="http://schemas.microsoft.com/office/drawing/2014/main" id="{406DB4D3-DF51-03E8-A6B9-71735C512393}"/>
              </a:ext>
            </a:extLst>
          </p:cNvPr>
          <p:cNvPicPr>
            <a:picLocks noChangeAspect="1"/>
          </p:cNvPicPr>
          <p:nvPr userDrawn="1"/>
        </p:nvPicPr>
        <p:blipFill>
          <a:blip r:embed="rId10"/>
          <a:stretch>
            <a:fillRect/>
          </a:stretch>
        </p:blipFill>
        <p:spPr>
          <a:xfrm>
            <a:off x="8621488" y="6015126"/>
            <a:ext cx="2327196" cy="541549"/>
          </a:xfrm>
          <a:prstGeom prst="rect">
            <a:avLst/>
          </a:prstGeom>
        </p:spPr>
      </p:pic>
      <p:pic>
        <p:nvPicPr>
          <p:cNvPr id="26" name="Object 3" descr="preencoded.png">
            <a:extLst>
              <a:ext uri="{FF2B5EF4-FFF2-40B4-BE49-F238E27FC236}">
                <a16:creationId xmlns:a16="http://schemas.microsoft.com/office/drawing/2014/main" id="{211E2A86-9705-B551-E8BF-9B5C68E3F3DF}"/>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92445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98CE5DD-BD85-4F2D-DAAE-3D9A413FC852}"/>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7" name="Slide Number Placeholder 6">
            <a:extLst>
              <a:ext uri="{FF2B5EF4-FFF2-40B4-BE49-F238E27FC236}">
                <a16:creationId xmlns:a16="http://schemas.microsoft.com/office/drawing/2014/main" id="{0FBF0D44-1196-F931-0C5F-E2EA39500F69}"/>
              </a:ext>
            </a:extLst>
          </p:cNvPr>
          <p:cNvSpPr>
            <a:spLocks noGrp="1"/>
          </p:cNvSpPr>
          <p:nvPr>
            <p:ph type="sldNum" sz="quarter" idx="10"/>
          </p:nvPr>
        </p:nvSpPr>
        <p:spPr>
          <a:xfrm>
            <a:off x="11079119" y="6150370"/>
            <a:ext cx="612000" cy="365125"/>
          </a:xfrm>
          <a:noFill/>
        </p:spPr>
        <p:txBody>
          <a:bodyPr/>
          <a:lstStyle>
            <a:lvl1pPr algn="ctr">
              <a:defRPr sz="1000" b="1">
                <a:solidFill>
                  <a:schemeClr val="bg1"/>
                </a:solidFill>
                <a:latin typeface="RALEWAY MEDIUM" panose="020B0003030101060003" pitchFamily="34" charset="0"/>
              </a:defRPr>
            </a:lvl1pPr>
          </a:lstStyle>
          <a:p>
            <a:fld id="{D5472318-D2C0-4B0A-B853-8CDC6E5DBB7E}" type="slidenum">
              <a:rPr lang="en-ID" smtClean="0"/>
              <a:pPr/>
              <a:t>‹#›</a:t>
            </a:fld>
            <a:endParaRPr lang="en-ID" dirty="0"/>
          </a:p>
        </p:txBody>
      </p:sp>
      <p:pic>
        <p:nvPicPr>
          <p:cNvPr id="16" name="Object 3" descr="preencoded.png">
            <a:extLst>
              <a:ext uri="{FF2B5EF4-FFF2-40B4-BE49-F238E27FC236}">
                <a16:creationId xmlns:a16="http://schemas.microsoft.com/office/drawing/2014/main" id="{E73E4D09-15B7-C7DB-44E0-7BD0BF09C26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59260"/>
            <a:ext cx="7168897" cy="298739"/>
          </a:xfrm>
          <a:prstGeom prst="rect">
            <a:avLst/>
          </a:prstGeom>
        </p:spPr>
      </p:pic>
      <p:pic>
        <p:nvPicPr>
          <p:cNvPr id="6" name="Picture 5" descr="A black background with white text&#10;&#10;Description automatically generated with low confidence">
            <a:extLst>
              <a:ext uri="{FF2B5EF4-FFF2-40B4-BE49-F238E27FC236}">
                <a16:creationId xmlns:a16="http://schemas.microsoft.com/office/drawing/2014/main" id="{FC6C4BAD-7623-D113-4DCA-5024731D02D9}"/>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18" name="Object 3" descr="preencoded.png">
            <a:extLst>
              <a:ext uri="{FF2B5EF4-FFF2-40B4-BE49-F238E27FC236}">
                <a16:creationId xmlns:a16="http://schemas.microsoft.com/office/drawing/2014/main" id="{D9F1155C-C1A1-67CA-ADD3-164AE00935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4022651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28" name="Picture Placeholder 27">
            <a:extLst>
              <a:ext uri="{FF2B5EF4-FFF2-40B4-BE49-F238E27FC236}">
                <a16:creationId xmlns:a16="http://schemas.microsoft.com/office/drawing/2014/main" id="{9B803AB8-F3B8-A5E2-0957-21BB97AF2113}"/>
              </a:ext>
            </a:extLst>
          </p:cNvPr>
          <p:cNvSpPr>
            <a:spLocks noGrp="1"/>
          </p:cNvSpPr>
          <p:nvPr>
            <p:ph type="pic" sz="quarter" idx="11"/>
          </p:nvPr>
        </p:nvSpPr>
        <p:spPr>
          <a:xfrm>
            <a:off x="7308500" y="996950"/>
            <a:ext cx="3782813" cy="4360141"/>
          </a:xfrm>
          <a:custGeom>
            <a:avLst/>
            <a:gdLst>
              <a:gd name="connsiteX0" fmla="*/ 171986 w 5674219"/>
              <a:gd name="connsiteY0" fmla="*/ 0 h 6540211"/>
              <a:gd name="connsiteX1" fmla="*/ 5502233 w 5674219"/>
              <a:gd name="connsiteY1" fmla="*/ 0 h 6540211"/>
              <a:gd name="connsiteX2" fmla="*/ 5674219 w 5674219"/>
              <a:gd name="connsiteY2" fmla="*/ 171986 h 6540211"/>
              <a:gd name="connsiteX3" fmla="*/ 5674219 w 5674219"/>
              <a:gd name="connsiteY3" fmla="*/ 6368225 h 6540211"/>
              <a:gd name="connsiteX4" fmla="*/ 5502233 w 5674219"/>
              <a:gd name="connsiteY4" fmla="*/ 6540211 h 6540211"/>
              <a:gd name="connsiteX5" fmla="*/ 171986 w 5674219"/>
              <a:gd name="connsiteY5" fmla="*/ 6540211 h 6540211"/>
              <a:gd name="connsiteX6" fmla="*/ 0 w 5674219"/>
              <a:gd name="connsiteY6" fmla="*/ 6368225 h 6540211"/>
              <a:gd name="connsiteX7" fmla="*/ 0 w 5674219"/>
              <a:gd name="connsiteY7" fmla="*/ 171986 h 6540211"/>
              <a:gd name="connsiteX8" fmla="*/ 171986 w 5674219"/>
              <a:gd name="connsiteY8" fmla="*/ 0 h 654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219" h="6540211">
                <a:moveTo>
                  <a:pt x="171986" y="0"/>
                </a:moveTo>
                <a:lnTo>
                  <a:pt x="5502233" y="0"/>
                </a:lnTo>
                <a:cubicBezTo>
                  <a:pt x="5597218" y="0"/>
                  <a:pt x="5674219" y="77001"/>
                  <a:pt x="5674219" y="171986"/>
                </a:cubicBezTo>
                <a:lnTo>
                  <a:pt x="5674219" y="6368225"/>
                </a:lnTo>
                <a:cubicBezTo>
                  <a:pt x="5674219" y="6463210"/>
                  <a:pt x="5597218" y="6540211"/>
                  <a:pt x="5502233" y="6540211"/>
                </a:cubicBezTo>
                <a:lnTo>
                  <a:pt x="171986" y="6540211"/>
                </a:lnTo>
                <a:cubicBezTo>
                  <a:pt x="77001" y="6540211"/>
                  <a:pt x="0" y="6463210"/>
                  <a:pt x="0" y="6368225"/>
                </a:cubicBezTo>
                <a:lnTo>
                  <a:pt x="0" y="171986"/>
                </a:lnTo>
                <a:cubicBezTo>
                  <a:pt x="0" y="77001"/>
                  <a:pt x="77001" y="0"/>
                  <a:pt x="171986" y="0"/>
                </a:cubicBezTo>
                <a:close/>
              </a:path>
            </a:pathLst>
          </a:custGeom>
        </p:spPr>
        <p:txBody>
          <a:bodyPr wrap="square" anchor="ctr">
            <a:noAutofit/>
          </a:bodyPr>
          <a:lstStyle>
            <a:lvl1pPr marL="0" indent="0" algn="ctr">
              <a:buNone/>
              <a:defRPr sz="1333"/>
            </a:lvl1pPr>
          </a:lstStyle>
          <a:p>
            <a:endParaRPr lang="en-ID"/>
          </a:p>
        </p:txBody>
      </p:sp>
      <p:sp>
        <p:nvSpPr>
          <p:cNvPr id="16" name="Rectangle: Rounded Corners 13">
            <a:extLst>
              <a:ext uri="{FF2B5EF4-FFF2-40B4-BE49-F238E27FC236}">
                <a16:creationId xmlns:a16="http://schemas.microsoft.com/office/drawing/2014/main" id="{4C25A4C9-E63C-98AA-C600-3A78D37786B5}"/>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17" name="Object 3" descr="preencoded.png">
            <a:extLst>
              <a:ext uri="{FF2B5EF4-FFF2-40B4-BE49-F238E27FC236}">
                <a16:creationId xmlns:a16="http://schemas.microsoft.com/office/drawing/2014/main" id="{F4294731-F798-C6A6-50E9-DA2D327AD7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10420FF7-8D25-D13D-2311-C81A81B9B435}"/>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19" name="Object 3" descr="preencoded.png">
            <a:extLst>
              <a:ext uri="{FF2B5EF4-FFF2-40B4-BE49-F238E27FC236}">
                <a16:creationId xmlns:a16="http://schemas.microsoft.com/office/drawing/2014/main" id="{EF556F01-B64A-F367-D1A0-0056A98F50B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2294272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7757-14CD-49FC-9BAA-6F35699E5A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3A5C49-AB96-4CAD-8A50-480AEC359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D29A0C-4C40-4C80-A69F-2426FAC68A8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E60BBAC-C094-44BE-A83E-A55741754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C2347-64BF-418B-B022-E1BAA8749B49}"/>
              </a:ext>
            </a:extLst>
          </p:cNvPr>
          <p:cNvSpPr>
            <a:spLocks noGrp="1"/>
          </p:cNvSpPr>
          <p:nvPr>
            <p:ph type="sldNum" sz="quarter" idx="12"/>
          </p:nvPr>
        </p:nvSpPr>
        <p:spPr/>
        <p:txBody>
          <a:bodyPr/>
          <a:lstStyle/>
          <a:p>
            <a:fld id="{E8C86067-EB21-42E3-8B36-BA9A9CD7803F}" type="slidenum">
              <a:rPr lang="en-US" smtClean="0"/>
              <a:t>‹#›</a:t>
            </a:fld>
            <a:endParaRPr lang="en-US"/>
          </a:p>
        </p:txBody>
      </p:sp>
    </p:spTree>
    <p:extLst>
      <p:ext uri="{BB962C8B-B14F-4D97-AF65-F5344CB8AC3E}">
        <p14:creationId xmlns:p14="http://schemas.microsoft.com/office/powerpoint/2010/main" val="1005725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D0AE-A9E1-4E18-B398-5A8D8AF6F2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9D49E-A09D-44DF-9F4B-F126F99480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A0AD1-0E08-4B34-AA9D-601384BE5C0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2F1CC42-7CA2-4063-AE0C-F2AA39FA8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8E3AC-4443-4F0E-A59E-04A60288D5C0}"/>
              </a:ext>
            </a:extLst>
          </p:cNvPr>
          <p:cNvSpPr>
            <a:spLocks noGrp="1"/>
          </p:cNvSpPr>
          <p:nvPr>
            <p:ph type="sldNum" sz="quarter" idx="12"/>
          </p:nvPr>
        </p:nvSpPr>
        <p:spPr/>
        <p:txBody>
          <a:bodyPr/>
          <a:lstStyle/>
          <a:p>
            <a:fld id="{E8C86067-EB21-42E3-8B36-BA9A9CD7803F}" type="slidenum">
              <a:rPr lang="en-US" smtClean="0"/>
              <a:t>‹#›</a:t>
            </a:fld>
            <a:endParaRPr lang="en-US"/>
          </a:p>
        </p:txBody>
      </p:sp>
    </p:spTree>
    <p:extLst>
      <p:ext uri="{BB962C8B-B14F-4D97-AF65-F5344CB8AC3E}">
        <p14:creationId xmlns:p14="http://schemas.microsoft.com/office/powerpoint/2010/main" val="2197197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52AF-1F32-4FDC-9826-2733D0E91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939197-DDCA-474A-B7C2-437DDB93F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F8174B-8FEE-45E5-970F-D875706284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CAA6858-2A6A-428F-9E93-C6D2CA441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0D312-F4EA-4BCA-A130-6D4459948132}"/>
              </a:ext>
            </a:extLst>
          </p:cNvPr>
          <p:cNvSpPr>
            <a:spLocks noGrp="1"/>
          </p:cNvSpPr>
          <p:nvPr>
            <p:ph type="sldNum" sz="quarter" idx="12"/>
          </p:nvPr>
        </p:nvSpPr>
        <p:spPr/>
        <p:txBody>
          <a:bodyPr/>
          <a:lstStyle/>
          <a:p>
            <a:fld id="{E8C86067-EB21-42E3-8B36-BA9A9CD7803F}" type="slidenum">
              <a:rPr lang="en-US" smtClean="0"/>
              <a:t>‹#›</a:t>
            </a:fld>
            <a:endParaRPr lang="en-US"/>
          </a:p>
        </p:txBody>
      </p:sp>
    </p:spTree>
    <p:extLst>
      <p:ext uri="{BB962C8B-B14F-4D97-AF65-F5344CB8AC3E}">
        <p14:creationId xmlns:p14="http://schemas.microsoft.com/office/powerpoint/2010/main" val="3644782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234E-CE7F-4086-8119-75D9A3482E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77C25-D499-4653-8F5F-0DE9D259D6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573ED3-A465-4B33-83E4-81325D1434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D18EA1-3010-4F41-850C-0962893E1D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8B12ED3-1A77-424A-8B7C-01630896F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9B38-0BF1-4484-82F4-D4E5A8D352C1}"/>
              </a:ext>
            </a:extLst>
          </p:cNvPr>
          <p:cNvSpPr>
            <a:spLocks noGrp="1"/>
          </p:cNvSpPr>
          <p:nvPr>
            <p:ph type="sldNum" sz="quarter" idx="12"/>
          </p:nvPr>
        </p:nvSpPr>
        <p:spPr/>
        <p:txBody>
          <a:bodyPr/>
          <a:lstStyle/>
          <a:p>
            <a:fld id="{E8C86067-EB21-42E3-8B36-BA9A9CD7803F}" type="slidenum">
              <a:rPr lang="en-US" smtClean="0"/>
              <a:t>‹#›</a:t>
            </a:fld>
            <a:endParaRPr lang="en-US"/>
          </a:p>
        </p:txBody>
      </p:sp>
    </p:spTree>
    <p:extLst>
      <p:ext uri="{BB962C8B-B14F-4D97-AF65-F5344CB8AC3E}">
        <p14:creationId xmlns:p14="http://schemas.microsoft.com/office/powerpoint/2010/main" val="2798848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7FA5-C841-477A-8E32-E96A3B2086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0E1A36-D554-4611-BD47-559A5D076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BF06A2-E4C5-43AD-8C09-129D7E907B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0CF7A7-ADD9-4934-A96F-FFFCA0742E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07D973-6F1A-44C1-9B28-71A730C93F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B32328-096B-4AB4-94CE-9FE467786DE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4062BD9-6590-4A4E-804B-C395C78ABD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C74CC7-6025-49F3-919D-841F16D744EF}"/>
              </a:ext>
            </a:extLst>
          </p:cNvPr>
          <p:cNvSpPr>
            <a:spLocks noGrp="1"/>
          </p:cNvSpPr>
          <p:nvPr>
            <p:ph type="sldNum" sz="quarter" idx="12"/>
          </p:nvPr>
        </p:nvSpPr>
        <p:spPr/>
        <p:txBody>
          <a:bodyPr/>
          <a:lstStyle/>
          <a:p>
            <a:fld id="{E8C86067-EB21-42E3-8B36-BA9A9CD7803F}" type="slidenum">
              <a:rPr lang="en-US" smtClean="0"/>
              <a:t>‹#›</a:t>
            </a:fld>
            <a:endParaRPr lang="en-US"/>
          </a:p>
        </p:txBody>
      </p:sp>
    </p:spTree>
    <p:extLst>
      <p:ext uri="{BB962C8B-B14F-4D97-AF65-F5344CB8AC3E}">
        <p14:creationId xmlns:p14="http://schemas.microsoft.com/office/powerpoint/2010/main" val="2447722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3468-399B-46C1-857F-879ED43980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9DE9BC-CF02-415C-B550-DAB3F6D3956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417567B-4FB5-4C24-A111-04E9852384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2440B-4B4C-4973-9DB7-AD1FA62F96B8}"/>
              </a:ext>
            </a:extLst>
          </p:cNvPr>
          <p:cNvSpPr>
            <a:spLocks noGrp="1"/>
          </p:cNvSpPr>
          <p:nvPr>
            <p:ph type="sldNum" sz="quarter" idx="12"/>
          </p:nvPr>
        </p:nvSpPr>
        <p:spPr/>
        <p:txBody>
          <a:bodyPr/>
          <a:lstStyle/>
          <a:p>
            <a:fld id="{E8C86067-EB21-42E3-8B36-BA9A9CD7803F}" type="slidenum">
              <a:rPr lang="en-US" smtClean="0"/>
              <a:t>‹#›</a:t>
            </a:fld>
            <a:endParaRPr lang="en-US"/>
          </a:p>
        </p:txBody>
      </p:sp>
    </p:spTree>
    <p:extLst>
      <p:ext uri="{BB962C8B-B14F-4D97-AF65-F5344CB8AC3E}">
        <p14:creationId xmlns:p14="http://schemas.microsoft.com/office/powerpoint/2010/main" val="1282346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537A9B-B595-47F1-A406-C253E551DF8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FD13EAF-FB71-499C-8073-3FA6BAAB30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413B1D-700C-4C3B-8E80-D30ABE510659}"/>
              </a:ext>
            </a:extLst>
          </p:cNvPr>
          <p:cNvSpPr>
            <a:spLocks noGrp="1"/>
          </p:cNvSpPr>
          <p:nvPr>
            <p:ph type="sldNum" sz="quarter" idx="12"/>
          </p:nvPr>
        </p:nvSpPr>
        <p:spPr/>
        <p:txBody>
          <a:bodyPr/>
          <a:lstStyle/>
          <a:p>
            <a:fld id="{E8C86067-EB21-42E3-8B36-BA9A9CD7803F}" type="slidenum">
              <a:rPr lang="en-US" smtClean="0"/>
              <a:t>‹#›</a:t>
            </a:fld>
            <a:endParaRPr lang="en-US"/>
          </a:p>
        </p:txBody>
      </p:sp>
    </p:spTree>
    <p:extLst>
      <p:ext uri="{BB962C8B-B14F-4D97-AF65-F5344CB8AC3E}">
        <p14:creationId xmlns:p14="http://schemas.microsoft.com/office/powerpoint/2010/main" val="280692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15E0-F7C0-47CA-98FE-11034B6A9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9E856B-8675-4043-941E-F669E4F90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C3332D-FE3C-4063-9344-9B2118214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28D0A7-D13D-45C2-9617-C17B3A2668A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70C043D-A5C3-4441-9E09-039949431F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775B8-E5E1-4919-B0CA-A05D4892E354}"/>
              </a:ext>
            </a:extLst>
          </p:cNvPr>
          <p:cNvSpPr>
            <a:spLocks noGrp="1"/>
          </p:cNvSpPr>
          <p:nvPr>
            <p:ph type="sldNum" sz="quarter" idx="12"/>
          </p:nvPr>
        </p:nvSpPr>
        <p:spPr/>
        <p:txBody>
          <a:bodyPr/>
          <a:lstStyle/>
          <a:p>
            <a:fld id="{E8C86067-EB21-42E3-8B36-BA9A9CD7803F}" type="slidenum">
              <a:rPr lang="en-US" smtClean="0"/>
              <a:t>‹#›</a:t>
            </a:fld>
            <a:endParaRPr lang="en-US"/>
          </a:p>
        </p:txBody>
      </p:sp>
    </p:spTree>
    <p:extLst>
      <p:ext uri="{BB962C8B-B14F-4D97-AF65-F5344CB8AC3E}">
        <p14:creationId xmlns:p14="http://schemas.microsoft.com/office/powerpoint/2010/main" val="2361475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60D7-8623-410C-808B-3B13E6CD4E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023BA6-9E20-4FC6-A9AF-62B96DEFF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241760-2F95-40B6-A2A6-04E24003D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0B262-82A4-4849-9A50-19F9A9A8BC3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26D1363-0314-4063-9C91-9CDF392EA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5D531-401E-4A3C-BA01-53BD3E225A19}"/>
              </a:ext>
            </a:extLst>
          </p:cNvPr>
          <p:cNvSpPr>
            <a:spLocks noGrp="1"/>
          </p:cNvSpPr>
          <p:nvPr>
            <p:ph type="sldNum" sz="quarter" idx="12"/>
          </p:nvPr>
        </p:nvSpPr>
        <p:spPr/>
        <p:txBody>
          <a:bodyPr/>
          <a:lstStyle/>
          <a:p>
            <a:fld id="{E8C86067-EB21-42E3-8B36-BA9A9CD7803F}" type="slidenum">
              <a:rPr lang="en-US" smtClean="0"/>
              <a:t>‹#›</a:t>
            </a:fld>
            <a:endParaRPr lang="en-US"/>
          </a:p>
        </p:txBody>
      </p:sp>
    </p:spTree>
    <p:extLst>
      <p:ext uri="{BB962C8B-B14F-4D97-AF65-F5344CB8AC3E}">
        <p14:creationId xmlns:p14="http://schemas.microsoft.com/office/powerpoint/2010/main" val="33284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5646443-F5D7-9A9A-0BE6-D3502D85B737}"/>
              </a:ext>
            </a:extLst>
          </p:cNvPr>
          <p:cNvSpPr>
            <a:spLocks noGrp="1"/>
          </p:cNvSpPr>
          <p:nvPr>
            <p:ph type="pic" sz="quarter" idx="11"/>
          </p:nvPr>
        </p:nvSpPr>
        <p:spPr>
          <a:xfrm>
            <a:off x="7945967" y="719250"/>
            <a:ext cx="2396067" cy="5056717"/>
          </a:xfrm>
          <a:custGeom>
            <a:avLst/>
            <a:gdLst>
              <a:gd name="connsiteX0" fmla="*/ 421229 w 3594100"/>
              <a:gd name="connsiteY0" fmla="*/ 0 h 7585075"/>
              <a:gd name="connsiteX1" fmla="*/ 3172871 w 3594100"/>
              <a:gd name="connsiteY1" fmla="*/ 0 h 7585075"/>
              <a:gd name="connsiteX2" fmla="*/ 3594100 w 3594100"/>
              <a:gd name="connsiteY2" fmla="*/ 421229 h 7585075"/>
              <a:gd name="connsiteX3" fmla="*/ 3594100 w 3594100"/>
              <a:gd name="connsiteY3" fmla="*/ 7163846 h 7585075"/>
              <a:gd name="connsiteX4" fmla="*/ 3172871 w 3594100"/>
              <a:gd name="connsiteY4" fmla="*/ 7585075 h 7585075"/>
              <a:gd name="connsiteX5" fmla="*/ 421229 w 3594100"/>
              <a:gd name="connsiteY5" fmla="*/ 7585075 h 7585075"/>
              <a:gd name="connsiteX6" fmla="*/ 0 w 3594100"/>
              <a:gd name="connsiteY6" fmla="*/ 7163846 h 7585075"/>
              <a:gd name="connsiteX7" fmla="*/ 0 w 3594100"/>
              <a:gd name="connsiteY7" fmla="*/ 421229 h 7585075"/>
              <a:gd name="connsiteX8" fmla="*/ 421229 w 3594100"/>
              <a:gd name="connsiteY8" fmla="*/ 0 h 758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100" h="7585075">
                <a:moveTo>
                  <a:pt x="421229" y="0"/>
                </a:moveTo>
                <a:lnTo>
                  <a:pt x="3172871" y="0"/>
                </a:lnTo>
                <a:cubicBezTo>
                  <a:pt x="3405509" y="0"/>
                  <a:pt x="3594100" y="188591"/>
                  <a:pt x="3594100" y="421229"/>
                </a:cubicBezTo>
                <a:lnTo>
                  <a:pt x="3594100" y="7163846"/>
                </a:lnTo>
                <a:cubicBezTo>
                  <a:pt x="3594100" y="7396484"/>
                  <a:pt x="3405509" y="7585075"/>
                  <a:pt x="3172871" y="7585075"/>
                </a:cubicBezTo>
                <a:lnTo>
                  <a:pt x="421229" y="7585075"/>
                </a:lnTo>
                <a:cubicBezTo>
                  <a:pt x="188591" y="7585075"/>
                  <a:pt x="0" y="7396484"/>
                  <a:pt x="0" y="7163846"/>
                </a:cubicBezTo>
                <a:lnTo>
                  <a:pt x="0" y="421229"/>
                </a:lnTo>
                <a:cubicBezTo>
                  <a:pt x="0" y="188591"/>
                  <a:pt x="188591" y="0"/>
                  <a:pt x="421229" y="0"/>
                </a:cubicBezTo>
                <a:close/>
              </a:path>
            </a:pathLst>
          </a:custGeom>
        </p:spPr>
        <p:txBody>
          <a:bodyPr wrap="square" anchor="ctr">
            <a:noAutofit/>
          </a:bodyPr>
          <a:lstStyle>
            <a:lvl1pPr marL="0" indent="0" algn="ctr">
              <a:buNone/>
              <a:defRPr/>
            </a:lvl1pPr>
          </a:lstStyle>
          <a:p>
            <a:endParaRPr lang="en-ID"/>
          </a:p>
        </p:txBody>
      </p:sp>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pic>
        <p:nvPicPr>
          <p:cNvPr id="16" name="Object 2" descr="preencoded.png">
            <a:extLst>
              <a:ext uri="{FF2B5EF4-FFF2-40B4-BE49-F238E27FC236}">
                <a16:creationId xmlns:a16="http://schemas.microsoft.com/office/drawing/2014/main" id="{0D0CF34A-999A-2CBB-FC79-F1669173A22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1"/>
            <a:ext cx="3570514" cy="6857998"/>
          </a:xfrm>
          <a:prstGeom prst="rect">
            <a:avLst/>
          </a:prstGeom>
        </p:spPr>
      </p:pic>
      <p:sp>
        <p:nvSpPr>
          <p:cNvPr id="18" name="Title 1">
            <a:extLst>
              <a:ext uri="{FF2B5EF4-FFF2-40B4-BE49-F238E27FC236}">
                <a16:creationId xmlns:a16="http://schemas.microsoft.com/office/drawing/2014/main" id="{AFEA2D02-35E1-BA83-9C47-B013BAE85133}"/>
              </a:ext>
            </a:extLst>
          </p:cNvPr>
          <p:cNvSpPr>
            <a:spLocks noGrp="1"/>
          </p:cNvSpPr>
          <p:nvPr>
            <p:ph type="title" hasCustomPrompt="1"/>
          </p:nvPr>
        </p:nvSpPr>
        <p:spPr>
          <a:xfrm>
            <a:off x="403958" y="741140"/>
            <a:ext cx="2762597" cy="4709810"/>
          </a:xfrm>
          <a:prstGeom prst="rect">
            <a:avLst/>
          </a:prstGeom>
          <a:noFill/>
        </p:spPr>
        <p:txBody>
          <a:bodyPr/>
          <a:lstStyle>
            <a:lvl1pPr algn="l">
              <a:defRPr sz="3667">
                <a:solidFill>
                  <a:schemeClr val="bg1"/>
                </a:solidFill>
                <a:latin typeface="Garamond" panose="02020404030301010803" pitchFamily="18" charset="0"/>
              </a:defRPr>
            </a:lvl1pPr>
          </a:lstStyle>
          <a:p>
            <a:r>
              <a:rPr lang="en-US" dirty="0"/>
              <a:t>Master Title</a:t>
            </a:r>
            <a:endParaRPr lang="en-ID" dirty="0"/>
          </a:p>
        </p:txBody>
      </p:sp>
      <p:pic>
        <p:nvPicPr>
          <p:cNvPr id="19" name="Object 3" descr="preencoded.png">
            <a:extLst>
              <a:ext uri="{FF2B5EF4-FFF2-40B4-BE49-F238E27FC236}">
                <a16:creationId xmlns:a16="http://schemas.microsoft.com/office/drawing/2014/main" id="{5BA8F138-F5C7-2D01-A502-0D2883FD7588}"/>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 y="6559260"/>
            <a:ext cx="7168897" cy="298739"/>
          </a:xfrm>
          <a:prstGeom prst="rect">
            <a:avLst/>
          </a:prstGeom>
        </p:spPr>
      </p:pic>
      <p:pic>
        <p:nvPicPr>
          <p:cNvPr id="20" name="Picture 19" descr="A black background with white text&#10;&#10;Description automatically generated with low confidence">
            <a:extLst>
              <a:ext uri="{FF2B5EF4-FFF2-40B4-BE49-F238E27FC236}">
                <a16:creationId xmlns:a16="http://schemas.microsoft.com/office/drawing/2014/main" id="{090B635F-1BCB-F3C5-1874-70BA09344325}"/>
              </a:ext>
            </a:extLst>
          </p:cNvPr>
          <p:cNvPicPr>
            <a:picLocks noChangeAspect="1"/>
          </p:cNvPicPr>
          <p:nvPr userDrawn="1"/>
        </p:nvPicPr>
        <p:blipFill>
          <a:blip r:embed="rId6"/>
          <a:stretch>
            <a:fillRect/>
          </a:stretch>
        </p:blipFill>
        <p:spPr>
          <a:xfrm>
            <a:off x="8621488" y="6015126"/>
            <a:ext cx="2327196" cy="541549"/>
          </a:xfrm>
          <a:prstGeom prst="rect">
            <a:avLst/>
          </a:prstGeom>
        </p:spPr>
      </p:pic>
      <p:pic>
        <p:nvPicPr>
          <p:cNvPr id="21" name="Object 3" descr="preencoded.png">
            <a:extLst>
              <a:ext uri="{FF2B5EF4-FFF2-40B4-BE49-F238E27FC236}">
                <a16:creationId xmlns:a16="http://schemas.microsoft.com/office/drawing/2014/main" id="{19BE3904-4C3F-0018-7E2A-19BF6E1A4CE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1473534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5FC8-A560-4E90-A719-12064FDF2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739BAD-8EAC-4F97-9371-F9363BA61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6022A-41B8-4A3F-B01E-6F60BD2FCD5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7E77D1A-E0C2-4789-A3B0-658AD79CD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686CB-C358-4952-9BDD-9F5929993858}"/>
              </a:ext>
            </a:extLst>
          </p:cNvPr>
          <p:cNvSpPr>
            <a:spLocks noGrp="1"/>
          </p:cNvSpPr>
          <p:nvPr>
            <p:ph type="sldNum" sz="quarter" idx="12"/>
          </p:nvPr>
        </p:nvSpPr>
        <p:spPr/>
        <p:txBody>
          <a:bodyPr/>
          <a:lstStyle/>
          <a:p>
            <a:fld id="{E8C86067-EB21-42E3-8B36-BA9A9CD7803F}" type="slidenum">
              <a:rPr lang="en-US" smtClean="0"/>
              <a:t>‹#›</a:t>
            </a:fld>
            <a:endParaRPr lang="en-US"/>
          </a:p>
        </p:txBody>
      </p:sp>
    </p:spTree>
    <p:extLst>
      <p:ext uri="{BB962C8B-B14F-4D97-AF65-F5344CB8AC3E}">
        <p14:creationId xmlns:p14="http://schemas.microsoft.com/office/powerpoint/2010/main" val="267572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8B059-7B0A-4B4C-B3F4-6CF1FF6383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D281C3-9B46-4554-896B-91C83AB80C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02113-D72F-4031-A64F-997A0D0B0C0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CA3DCDA-C629-4E8C-B241-225CA5468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41A21-9A5F-42EE-9949-190144131CC1}"/>
              </a:ext>
            </a:extLst>
          </p:cNvPr>
          <p:cNvSpPr>
            <a:spLocks noGrp="1"/>
          </p:cNvSpPr>
          <p:nvPr>
            <p:ph type="sldNum" sz="quarter" idx="12"/>
          </p:nvPr>
        </p:nvSpPr>
        <p:spPr/>
        <p:txBody>
          <a:bodyPr/>
          <a:lstStyle/>
          <a:p>
            <a:fld id="{E8C86067-EB21-42E3-8B36-BA9A9CD7803F}" type="slidenum">
              <a:rPr lang="en-US" smtClean="0"/>
              <a:t>‹#›</a:t>
            </a:fld>
            <a:endParaRPr lang="en-US"/>
          </a:p>
        </p:txBody>
      </p:sp>
    </p:spTree>
    <p:extLst>
      <p:ext uri="{BB962C8B-B14F-4D97-AF65-F5344CB8AC3E}">
        <p14:creationId xmlns:p14="http://schemas.microsoft.com/office/powerpoint/2010/main" val="38348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p:bg>
      <p:bgPr>
        <a:solidFill>
          <a:srgbClr val="F1F1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42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098C6E95-4BB1-4D1C-F971-31E83698531A}"/>
              </a:ext>
            </a:extLst>
          </p:cNvPr>
          <p:cNvSpPr>
            <a:spLocks noGrp="1" noChangeAspect="1"/>
          </p:cNvSpPr>
          <p:nvPr>
            <p:ph type="pic" sz="quarter" idx="11"/>
          </p:nvPr>
        </p:nvSpPr>
        <p:spPr>
          <a:xfrm>
            <a:off x="4058860" y="2287609"/>
            <a:ext cx="1920000" cy="1920000"/>
          </a:xfrm>
          <a:custGeom>
            <a:avLst/>
            <a:gdLst>
              <a:gd name="connsiteX0" fmla="*/ 1633081 w 3266162"/>
              <a:gd name="connsiteY0" fmla="*/ 0 h 3266160"/>
              <a:gd name="connsiteX1" fmla="*/ 3266162 w 3266162"/>
              <a:gd name="connsiteY1" fmla="*/ 1633080 h 3266160"/>
              <a:gd name="connsiteX2" fmla="*/ 1633081 w 3266162"/>
              <a:gd name="connsiteY2" fmla="*/ 3266160 h 3266160"/>
              <a:gd name="connsiteX3" fmla="*/ 0 w 3266162"/>
              <a:gd name="connsiteY3" fmla="*/ 1633080 h 3266160"/>
              <a:gd name="connsiteX4" fmla="*/ 1633081 w 3266162"/>
              <a:gd name="connsiteY4" fmla="*/ 0 h 32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62" h="3266160">
                <a:moveTo>
                  <a:pt x="1633081" y="0"/>
                </a:moveTo>
                <a:cubicBezTo>
                  <a:pt x="2535007" y="0"/>
                  <a:pt x="3266162" y="731155"/>
                  <a:pt x="3266162" y="1633080"/>
                </a:cubicBezTo>
                <a:cubicBezTo>
                  <a:pt x="3266162" y="2535005"/>
                  <a:pt x="2535007" y="3266160"/>
                  <a:pt x="1633081" y="3266160"/>
                </a:cubicBezTo>
                <a:cubicBezTo>
                  <a:pt x="731155" y="3266160"/>
                  <a:pt x="0" y="2535005"/>
                  <a:pt x="0" y="1633080"/>
                </a:cubicBezTo>
                <a:cubicBezTo>
                  <a:pt x="0" y="731155"/>
                  <a:pt x="731155" y="0"/>
                  <a:pt x="1633081" y="0"/>
                </a:cubicBezTo>
                <a:close/>
              </a:path>
            </a:pathLst>
          </a:custGeom>
        </p:spPr>
        <p:txBody>
          <a:bodyPr wrap="square" anchor="ctr">
            <a:noAutofit/>
          </a:bodyPr>
          <a:lstStyle>
            <a:lvl1pPr marL="0" indent="0" algn="ctr">
              <a:buNone/>
              <a:defRPr sz="1333"/>
            </a:lvl1pPr>
          </a:lstStyle>
          <a:p>
            <a:endParaRPr lang="en-ID" dirty="0"/>
          </a:p>
        </p:txBody>
      </p:sp>
      <p:sp>
        <p:nvSpPr>
          <p:cNvPr id="15" name="Rectangle 14">
            <a:extLst>
              <a:ext uri="{FF2B5EF4-FFF2-40B4-BE49-F238E27FC236}">
                <a16:creationId xmlns:a16="http://schemas.microsoft.com/office/drawing/2014/main" id="{6625C22B-3E6D-9CE4-4A20-6D46FBF2939F}"/>
              </a:ext>
            </a:extLst>
          </p:cNvPr>
          <p:cNvSpPr/>
          <p:nvPr userDrawn="1"/>
        </p:nvSpPr>
        <p:spPr>
          <a:xfrm>
            <a:off x="13934"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16" name="Rectangle: Rounded Corners 13">
            <a:extLst>
              <a:ext uri="{FF2B5EF4-FFF2-40B4-BE49-F238E27FC236}">
                <a16:creationId xmlns:a16="http://schemas.microsoft.com/office/drawing/2014/main" id="{825BF31E-49D7-513A-E2CB-A90AE10D5EC1}"/>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17" name="Object 3" descr="preencoded.png">
            <a:extLst>
              <a:ext uri="{FF2B5EF4-FFF2-40B4-BE49-F238E27FC236}">
                <a16:creationId xmlns:a16="http://schemas.microsoft.com/office/drawing/2014/main" id="{CA72627E-7D1A-2DED-59A0-71ED5BAC53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1ACCC15C-4943-D2A7-0D4E-DE9EC3BA1CBF}"/>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19" name="Object 3" descr="preencoded.png">
            <a:extLst>
              <a:ext uri="{FF2B5EF4-FFF2-40B4-BE49-F238E27FC236}">
                <a16:creationId xmlns:a16="http://schemas.microsoft.com/office/drawing/2014/main" id="{476B27AF-F284-ABBF-0401-278D3EDCEF5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3612770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69366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5646443-F5D7-9A9A-0BE6-D3502D85B737}"/>
              </a:ext>
            </a:extLst>
          </p:cNvPr>
          <p:cNvSpPr>
            <a:spLocks noGrp="1"/>
          </p:cNvSpPr>
          <p:nvPr>
            <p:ph type="pic" sz="quarter" idx="11"/>
          </p:nvPr>
        </p:nvSpPr>
        <p:spPr>
          <a:xfrm rot="808988">
            <a:off x="4333953" y="2373502"/>
            <a:ext cx="2396067" cy="5140046"/>
          </a:xfrm>
          <a:custGeom>
            <a:avLst/>
            <a:gdLst>
              <a:gd name="connsiteX0" fmla="*/ 421229 w 3594100"/>
              <a:gd name="connsiteY0" fmla="*/ 0 h 7585075"/>
              <a:gd name="connsiteX1" fmla="*/ 3172871 w 3594100"/>
              <a:gd name="connsiteY1" fmla="*/ 0 h 7585075"/>
              <a:gd name="connsiteX2" fmla="*/ 3594100 w 3594100"/>
              <a:gd name="connsiteY2" fmla="*/ 421229 h 7585075"/>
              <a:gd name="connsiteX3" fmla="*/ 3594100 w 3594100"/>
              <a:gd name="connsiteY3" fmla="*/ 7163846 h 7585075"/>
              <a:gd name="connsiteX4" fmla="*/ 3172871 w 3594100"/>
              <a:gd name="connsiteY4" fmla="*/ 7585075 h 7585075"/>
              <a:gd name="connsiteX5" fmla="*/ 421229 w 3594100"/>
              <a:gd name="connsiteY5" fmla="*/ 7585075 h 7585075"/>
              <a:gd name="connsiteX6" fmla="*/ 0 w 3594100"/>
              <a:gd name="connsiteY6" fmla="*/ 7163846 h 7585075"/>
              <a:gd name="connsiteX7" fmla="*/ 0 w 3594100"/>
              <a:gd name="connsiteY7" fmla="*/ 421229 h 7585075"/>
              <a:gd name="connsiteX8" fmla="*/ 421229 w 3594100"/>
              <a:gd name="connsiteY8" fmla="*/ 0 h 758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100" h="7585075">
                <a:moveTo>
                  <a:pt x="421229" y="0"/>
                </a:moveTo>
                <a:lnTo>
                  <a:pt x="3172871" y="0"/>
                </a:lnTo>
                <a:cubicBezTo>
                  <a:pt x="3405509" y="0"/>
                  <a:pt x="3594100" y="188591"/>
                  <a:pt x="3594100" y="421229"/>
                </a:cubicBezTo>
                <a:lnTo>
                  <a:pt x="3594100" y="7163846"/>
                </a:lnTo>
                <a:cubicBezTo>
                  <a:pt x="3594100" y="7396484"/>
                  <a:pt x="3405509" y="7585075"/>
                  <a:pt x="3172871" y="7585075"/>
                </a:cubicBezTo>
                <a:lnTo>
                  <a:pt x="421229" y="7585075"/>
                </a:lnTo>
                <a:cubicBezTo>
                  <a:pt x="188591" y="7585075"/>
                  <a:pt x="0" y="7396484"/>
                  <a:pt x="0" y="7163846"/>
                </a:cubicBezTo>
                <a:lnTo>
                  <a:pt x="0" y="421229"/>
                </a:lnTo>
                <a:cubicBezTo>
                  <a:pt x="0" y="188591"/>
                  <a:pt x="188591" y="0"/>
                  <a:pt x="421229" y="0"/>
                </a:cubicBezTo>
                <a:close/>
              </a:path>
            </a:pathLst>
          </a:custGeom>
        </p:spPr>
        <p:txBody>
          <a:bodyPr wrap="square" anchor="ctr">
            <a:noAutofit/>
          </a:bodyPr>
          <a:lstStyle>
            <a:lvl1pPr marL="0" indent="0" algn="ctr">
              <a:buNone/>
              <a:defRPr/>
            </a:lvl1pPr>
          </a:lstStyle>
          <a:p>
            <a:endParaRPr lang="en-ID"/>
          </a:p>
        </p:txBody>
      </p:sp>
      <p:sp>
        <p:nvSpPr>
          <p:cNvPr id="15" name="Rectangle 14">
            <a:extLst>
              <a:ext uri="{FF2B5EF4-FFF2-40B4-BE49-F238E27FC236}">
                <a16:creationId xmlns:a16="http://schemas.microsoft.com/office/drawing/2014/main" id="{6625C22B-3E6D-9CE4-4A20-6D46FBF2939F}"/>
              </a:ext>
            </a:extLst>
          </p:cNvPr>
          <p:cNvSpPr/>
          <p:nvPr userDrawn="1"/>
        </p:nvSpPr>
        <p:spPr>
          <a:xfrm>
            <a:off x="13934" y="12192"/>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19" name="Picture Placeholder 16">
            <a:extLst>
              <a:ext uri="{FF2B5EF4-FFF2-40B4-BE49-F238E27FC236}">
                <a16:creationId xmlns:a16="http://schemas.microsoft.com/office/drawing/2014/main" id="{B71275CE-3E4F-2ED5-9DBB-F06AA429F37F}"/>
              </a:ext>
            </a:extLst>
          </p:cNvPr>
          <p:cNvSpPr>
            <a:spLocks noGrp="1"/>
          </p:cNvSpPr>
          <p:nvPr>
            <p:ph type="pic" sz="quarter" idx="12"/>
          </p:nvPr>
        </p:nvSpPr>
        <p:spPr>
          <a:xfrm rot="808988">
            <a:off x="5681910" y="-3321175"/>
            <a:ext cx="2396067" cy="5140046"/>
          </a:xfrm>
          <a:custGeom>
            <a:avLst/>
            <a:gdLst>
              <a:gd name="connsiteX0" fmla="*/ 421229 w 3594100"/>
              <a:gd name="connsiteY0" fmla="*/ 0 h 7585075"/>
              <a:gd name="connsiteX1" fmla="*/ 3172871 w 3594100"/>
              <a:gd name="connsiteY1" fmla="*/ 0 h 7585075"/>
              <a:gd name="connsiteX2" fmla="*/ 3594100 w 3594100"/>
              <a:gd name="connsiteY2" fmla="*/ 421229 h 7585075"/>
              <a:gd name="connsiteX3" fmla="*/ 3594100 w 3594100"/>
              <a:gd name="connsiteY3" fmla="*/ 7163846 h 7585075"/>
              <a:gd name="connsiteX4" fmla="*/ 3172871 w 3594100"/>
              <a:gd name="connsiteY4" fmla="*/ 7585075 h 7585075"/>
              <a:gd name="connsiteX5" fmla="*/ 421229 w 3594100"/>
              <a:gd name="connsiteY5" fmla="*/ 7585075 h 7585075"/>
              <a:gd name="connsiteX6" fmla="*/ 0 w 3594100"/>
              <a:gd name="connsiteY6" fmla="*/ 7163846 h 7585075"/>
              <a:gd name="connsiteX7" fmla="*/ 0 w 3594100"/>
              <a:gd name="connsiteY7" fmla="*/ 421229 h 7585075"/>
              <a:gd name="connsiteX8" fmla="*/ 421229 w 3594100"/>
              <a:gd name="connsiteY8" fmla="*/ 0 h 758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100" h="7585075">
                <a:moveTo>
                  <a:pt x="421229" y="0"/>
                </a:moveTo>
                <a:lnTo>
                  <a:pt x="3172871" y="0"/>
                </a:lnTo>
                <a:cubicBezTo>
                  <a:pt x="3405509" y="0"/>
                  <a:pt x="3594100" y="188591"/>
                  <a:pt x="3594100" y="421229"/>
                </a:cubicBezTo>
                <a:lnTo>
                  <a:pt x="3594100" y="7163846"/>
                </a:lnTo>
                <a:cubicBezTo>
                  <a:pt x="3594100" y="7396484"/>
                  <a:pt x="3405509" y="7585075"/>
                  <a:pt x="3172871" y="7585075"/>
                </a:cubicBezTo>
                <a:lnTo>
                  <a:pt x="421229" y="7585075"/>
                </a:lnTo>
                <a:cubicBezTo>
                  <a:pt x="188591" y="7585075"/>
                  <a:pt x="0" y="7396484"/>
                  <a:pt x="0" y="7163846"/>
                </a:cubicBezTo>
                <a:lnTo>
                  <a:pt x="0" y="421229"/>
                </a:lnTo>
                <a:cubicBezTo>
                  <a:pt x="0" y="188591"/>
                  <a:pt x="188591" y="0"/>
                  <a:pt x="421229" y="0"/>
                </a:cubicBezTo>
                <a:close/>
              </a:path>
            </a:pathLst>
          </a:custGeom>
        </p:spPr>
        <p:txBody>
          <a:bodyPr wrap="square" anchor="ctr">
            <a:noAutofit/>
          </a:bodyPr>
          <a:lstStyle>
            <a:lvl1pPr marL="0" indent="0" algn="ctr">
              <a:buNone/>
              <a:defRPr/>
            </a:lvl1pPr>
          </a:lstStyle>
          <a:p>
            <a:endParaRPr lang="en-ID"/>
          </a:p>
        </p:txBody>
      </p:sp>
      <p:pic>
        <p:nvPicPr>
          <p:cNvPr id="16" name="Object 3" descr="preencoded.png">
            <a:extLst>
              <a:ext uri="{FF2B5EF4-FFF2-40B4-BE49-F238E27FC236}">
                <a16:creationId xmlns:a16="http://schemas.microsoft.com/office/drawing/2014/main" id="{2CABA472-91A4-2D20-769F-D83C53BB629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418797D0-83B8-1D63-EA20-F5C2F8E9F014}"/>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20" name="Object 3" descr="preencoded.png">
            <a:extLst>
              <a:ext uri="{FF2B5EF4-FFF2-40B4-BE49-F238E27FC236}">
                <a16:creationId xmlns:a16="http://schemas.microsoft.com/office/drawing/2014/main" id="{E60BB638-A395-41C3-78AC-D752457189C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384397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5646443-F5D7-9A9A-0BE6-D3502D85B737}"/>
              </a:ext>
            </a:extLst>
          </p:cNvPr>
          <p:cNvSpPr>
            <a:spLocks noGrp="1"/>
          </p:cNvSpPr>
          <p:nvPr>
            <p:ph type="pic" sz="quarter" idx="11"/>
          </p:nvPr>
        </p:nvSpPr>
        <p:spPr>
          <a:xfrm>
            <a:off x="10127455" y="2777822"/>
            <a:ext cx="2198127" cy="4638979"/>
          </a:xfrm>
          <a:custGeom>
            <a:avLst/>
            <a:gdLst>
              <a:gd name="connsiteX0" fmla="*/ 421229 w 3594100"/>
              <a:gd name="connsiteY0" fmla="*/ 0 h 7585075"/>
              <a:gd name="connsiteX1" fmla="*/ 3172871 w 3594100"/>
              <a:gd name="connsiteY1" fmla="*/ 0 h 7585075"/>
              <a:gd name="connsiteX2" fmla="*/ 3594100 w 3594100"/>
              <a:gd name="connsiteY2" fmla="*/ 421229 h 7585075"/>
              <a:gd name="connsiteX3" fmla="*/ 3594100 w 3594100"/>
              <a:gd name="connsiteY3" fmla="*/ 7163846 h 7585075"/>
              <a:gd name="connsiteX4" fmla="*/ 3172871 w 3594100"/>
              <a:gd name="connsiteY4" fmla="*/ 7585075 h 7585075"/>
              <a:gd name="connsiteX5" fmla="*/ 421229 w 3594100"/>
              <a:gd name="connsiteY5" fmla="*/ 7585075 h 7585075"/>
              <a:gd name="connsiteX6" fmla="*/ 0 w 3594100"/>
              <a:gd name="connsiteY6" fmla="*/ 7163846 h 7585075"/>
              <a:gd name="connsiteX7" fmla="*/ 0 w 3594100"/>
              <a:gd name="connsiteY7" fmla="*/ 421229 h 7585075"/>
              <a:gd name="connsiteX8" fmla="*/ 421229 w 3594100"/>
              <a:gd name="connsiteY8" fmla="*/ 0 h 758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100" h="7585075">
                <a:moveTo>
                  <a:pt x="421229" y="0"/>
                </a:moveTo>
                <a:lnTo>
                  <a:pt x="3172871" y="0"/>
                </a:lnTo>
                <a:cubicBezTo>
                  <a:pt x="3405509" y="0"/>
                  <a:pt x="3594100" y="188591"/>
                  <a:pt x="3594100" y="421229"/>
                </a:cubicBezTo>
                <a:lnTo>
                  <a:pt x="3594100" y="7163846"/>
                </a:lnTo>
                <a:cubicBezTo>
                  <a:pt x="3594100" y="7396484"/>
                  <a:pt x="3405509" y="7585075"/>
                  <a:pt x="3172871" y="7585075"/>
                </a:cubicBezTo>
                <a:lnTo>
                  <a:pt x="421229" y="7585075"/>
                </a:lnTo>
                <a:cubicBezTo>
                  <a:pt x="188591" y="7585075"/>
                  <a:pt x="0" y="7396484"/>
                  <a:pt x="0" y="7163846"/>
                </a:cubicBezTo>
                <a:lnTo>
                  <a:pt x="0" y="421229"/>
                </a:lnTo>
                <a:cubicBezTo>
                  <a:pt x="0" y="188591"/>
                  <a:pt x="188591" y="0"/>
                  <a:pt x="421229" y="0"/>
                </a:cubicBezTo>
                <a:close/>
              </a:path>
            </a:pathLst>
          </a:custGeom>
        </p:spPr>
        <p:txBody>
          <a:bodyPr wrap="square" anchor="ctr">
            <a:noAutofit/>
          </a:bodyPr>
          <a:lstStyle>
            <a:lvl1pPr marL="0" indent="0" algn="ctr">
              <a:buNone/>
              <a:defRPr/>
            </a:lvl1pPr>
          </a:lstStyle>
          <a:p>
            <a:endParaRPr lang="en-ID" dirty="0"/>
          </a:p>
        </p:txBody>
      </p:sp>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20" name="Picture Placeholder 16">
            <a:extLst>
              <a:ext uri="{FF2B5EF4-FFF2-40B4-BE49-F238E27FC236}">
                <a16:creationId xmlns:a16="http://schemas.microsoft.com/office/drawing/2014/main" id="{F8304AE5-276B-91D7-E30D-C7C61CE796F1}"/>
              </a:ext>
            </a:extLst>
          </p:cNvPr>
          <p:cNvSpPr>
            <a:spLocks noGrp="1"/>
          </p:cNvSpPr>
          <p:nvPr>
            <p:ph type="pic" sz="quarter" idx="12"/>
          </p:nvPr>
        </p:nvSpPr>
        <p:spPr>
          <a:xfrm>
            <a:off x="10222665" y="-2561994"/>
            <a:ext cx="2198127" cy="4638979"/>
          </a:xfrm>
          <a:custGeom>
            <a:avLst/>
            <a:gdLst>
              <a:gd name="connsiteX0" fmla="*/ 421229 w 3594100"/>
              <a:gd name="connsiteY0" fmla="*/ 0 h 7585075"/>
              <a:gd name="connsiteX1" fmla="*/ 3172871 w 3594100"/>
              <a:gd name="connsiteY1" fmla="*/ 0 h 7585075"/>
              <a:gd name="connsiteX2" fmla="*/ 3594100 w 3594100"/>
              <a:gd name="connsiteY2" fmla="*/ 421229 h 7585075"/>
              <a:gd name="connsiteX3" fmla="*/ 3594100 w 3594100"/>
              <a:gd name="connsiteY3" fmla="*/ 7163846 h 7585075"/>
              <a:gd name="connsiteX4" fmla="*/ 3172871 w 3594100"/>
              <a:gd name="connsiteY4" fmla="*/ 7585075 h 7585075"/>
              <a:gd name="connsiteX5" fmla="*/ 421229 w 3594100"/>
              <a:gd name="connsiteY5" fmla="*/ 7585075 h 7585075"/>
              <a:gd name="connsiteX6" fmla="*/ 0 w 3594100"/>
              <a:gd name="connsiteY6" fmla="*/ 7163846 h 7585075"/>
              <a:gd name="connsiteX7" fmla="*/ 0 w 3594100"/>
              <a:gd name="connsiteY7" fmla="*/ 421229 h 7585075"/>
              <a:gd name="connsiteX8" fmla="*/ 421229 w 3594100"/>
              <a:gd name="connsiteY8" fmla="*/ 0 h 758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100" h="7585075">
                <a:moveTo>
                  <a:pt x="421229" y="0"/>
                </a:moveTo>
                <a:lnTo>
                  <a:pt x="3172871" y="0"/>
                </a:lnTo>
                <a:cubicBezTo>
                  <a:pt x="3405509" y="0"/>
                  <a:pt x="3594100" y="188591"/>
                  <a:pt x="3594100" y="421229"/>
                </a:cubicBezTo>
                <a:lnTo>
                  <a:pt x="3594100" y="7163846"/>
                </a:lnTo>
                <a:cubicBezTo>
                  <a:pt x="3594100" y="7396484"/>
                  <a:pt x="3405509" y="7585075"/>
                  <a:pt x="3172871" y="7585075"/>
                </a:cubicBezTo>
                <a:lnTo>
                  <a:pt x="421229" y="7585075"/>
                </a:lnTo>
                <a:cubicBezTo>
                  <a:pt x="188591" y="7585075"/>
                  <a:pt x="0" y="7396484"/>
                  <a:pt x="0" y="7163846"/>
                </a:cubicBezTo>
                <a:lnTo>
                  <a:pt x="0" y="421229"/>
                </a:lnTo>
                <a:cubicBezTo>
                  <a:pt x="0" y="188591"/>
                  <a:pt x="188591" y="0"/>
                  <a:pt x="421229" y="0"/>
                </a:cubicBezTo>
                <a:close/>
              </a:path>
            </a:pathLst>
          </a:custGeom>
        </p:spPr>
        <p:txBody>
          <a:bodyPr wrap="square" anchor="ctr">
            <a:noAutofit/>
          </a:bodyPr>
          <a:lstStyle>
            <a:lvl1pPr marL="0" indent="0" algn="ctr">
              <a:buNone/>
              <a:defRPr/>
            </a:lvl1pPr>
          </a:lstStyle>
          <a:p>
            <a:endParaRPr lang="en-ID"/>
          </a:p>
        </p:txBody>
      </p:sp>
      <p:sp>
        <p:nvSpPr>
          <p:cNvPr id="21" name="Picture Placeholder 16">
            <a:extLst>
              <a:ext uri="{FF2B5EF4-FFF2-40B4-BE49-F238E27FC236}">
                <a16:creationId xmlns:a16="http://schemas.microsoft.com/office/drawing/2014/main" id="{43527E35-91B8-A89A-7144-1AC1FC9FC176}"/>
              </a:ext>
            </a:extLst>
          </p:cNvPr>
          <p:cNvSpPr>
            <a:spLocks noGrp="1"/>
          </p:cNvSpPr>
          <p:nvPr>
            <p:ph type="pic" sz="quarter" idx="13"/>
          </p:nvPr>
        </p:nvSpPr>
        <p:spPr>
          <a:xfrm>
            <a:off x="6878256" y="892704"/>
            <a:ext cx="2430844" cy="5130111"/>
          </a:xfrm>
          <a:custGeom>
            <a:avLst/>
            <a:gdLst>
              <a:gd name="connsiteX0" fmla="*/ 421229 w 3594100"/>
              <a:gd name="connsiteY0" fmla="*/ 0 h 7585075"/>
              <a:gd name="connsiteX1" fmla="*/ 3172871 w 3594100"/>
              <a:gd name="connsiteY1" fmla="*/ 0 h 7585075"/>
              <a:gd name="connsiteX2" fmla="*/ 3594100 w 3594100"/>
              <a:gd name="connsiteY2" fmla="*/ 421229 h 7585075"/>
              <a:gd name="connsiteX3" fmla="*/ 3594100 w 3594100"/>
              <a:gd name="connsiteY3" fmla="*/ 7163846 h 7585075"/>
              <a:gd name="connsiteX4" fmla="*/ 3172871 w 3594100"/>
              <a:gd name="connsiteY4" fmla="*/ 7585075 h 7585075"/>
              <a:gd name="connsiteX5" fmla="*/ 421229 w 3594100"/>
              <a:gd name="connsiteY5" fmla="*/ 7585075 h 7585075"/>
              <a:gd name="connsiteX6" fmla="*/ 0 w 3594100"/>
              <a:gd name="connsiteY6" fmla="*/ 7163846 h 7585075"/>
              <a:gd name="connsiteX7" fmla="*/ 0 w 3594100"/>
              <a:gd name="connsiteY7" fmla="*/ 421229 h 7585075"/>
              <a:gd name="connsiteX8" fmla="*/ 421229 w 3594100"/>
              <a:gd name="connsiteY8" fmla="*/ 0 h 758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100" h="7585075">
                <a:moveTo>
                  <a:pt x="421229" y="0"/>
                </a:moveTo>
                <a:lnTo>
                  <a:pt x="3172871" y="0"/>
                </a:lnTo>
                <a:cubicBezTo>
                  <a:pt x="3405509" y="0"/>
                  <a:pt x="3594100" y="188591"/>
                  <a:pt x="3594100" y="421229"/>
                </a:cubicBezTo>
                <a:lnTo>
                  <a:pt x="3594100" y="7163846"/>
                </a:lnTo>
                <a:cubicBezTo>
                  <a:pt x="3594100" y="7396484"/>
                  <a:pt x="3405509" y="7585075"/>
                  <a:pt x="3172871" y="7585075"/>
                </a:cubicBezTo>
                <a:lnTo>
                  <a:pt x="421229" y="7585075"/>
                </a:lnTo>
                <a:cubicBezTo>
                  <a:pt x="188591" y="7585075"/>
                  <a:pt x="0" y="7396484"/>
                  <a:pt x="0" y="7163846"/>
                </a:cubicBezTo>
                <a:lnTo>
                  <a:pt x="0" y="421229"/>
                </a:lnTo>
                <a:cubicBezTo>
                  <a:pt x="0" y="188591"/>
                  <a:pt x="188591" y="0"/>
                  <a:pt x="421229" y="0"/>
                </a:cubicBezTo>
                <a:close/>
              </a:path>
            </a:pathLst>
          </a:custGeom>
        </p:spPr>
        <p:txBody>
          <a:bodyPr wrap="square" anchor="ctr">
            <a:noAutofit/>
          </a:bodyPr>
          <a:lstStyle>
            <a:lvl1pPr marL="0" indent="0" algn="ctr">
              <a:buNone/>
              <a:defRPr/>
            </a:lvl1pPr>
          </a:lstStyle>
          <a:p>
            <a:endParaRPr lang="en-ID"/>
          </a:p>
        </p:txBody>
      </p:sp>
      <p:pic>
        <p:nvPicPr>
          <p:cNvPr id="18" name="Object 3" descr="preencoded.png">
            <a:extLst>
              <a:ext uri="{FF2B5EF4-FFF2-40B4-BE49-F238E27FC236}">
                <a16:creationId xmlns:a16="http://schemas.microsoft.com/office/drawing/2014/main" id="{5CABF47E-D050-18A2-06D1-A885B5EAA3E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19" name="Picture 18" descr="A black background with white text&#10;&#10;Description automatically generated with low confidence">
            <a:extLst>
              <a:ext uri="{FF2B5EF4-FFF2-40B4-BE49-F238E27FC236}">
                <a16:creationId xmlns:a16="http://schemas.microsoft.com/office/drawing/2014/main" id="{92AB2452-DF3D-1D64-196F-832C6106E032}"/>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22" name="Object 3" descr="preencoded.png">
            <a:extLst>
              <a:ext uri="{FF2B5EF4-FFF2-40B4-BE49-F238E27FC236}">
                <a16:creationId xmlns:a16="http://schemas.microsoft.com/office/drawing/2014/main" id="{F34736E2-1CEA-B474-F6F3-666B33981FA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326091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25C22B-3E6D-9CE4-4A20-6D46FBF2939F}"/>
              </a:ext>
            </a:extLst>
          </p:cNvPr>
          <p:cNvSpPr/>
          <p:nvPr userDrawn="1"/>
        </p:nvSpPr>
        <p:spPr>
          <a:xfrm>
            <a:off x="0"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pic>
        <p:nvPicPr>
          <p:cNvPr id="10" name="Object 2" descr="preencoded.png">
            <a:extLst>
              <a:ext uri="{FF2B5EF4-FFF2-40B4-BE49-F238E27FC236}">
                <a16:creationId xmlns:a16="http://schemas.microsoft.com/office/drawing/2014/main" id="{0DF99F0B-8559-4CE8-B686-979C1352C58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1"/>
            <a:ext cx="3570514" cy="6857998"/>
          </a:xfrm>
          <a:prstGeom prst="rect">
            <a:avLst/>
          </a:prstGeom>
        </p:spPr>
      </p:pic>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3958" y="741140"/>
            <a:ext cx="2762597" cy="4709810"/>
          </a:xfrm>
          <a:prstGeom prst="rect">
            <a:avLst/>
          </a:prstGeom>
          <a:noFill/>
        </p:spPr>
        <p:txBody>
          <a:bodyPr/>
          <a:lstStyle>
            <a:lvl1pPr algn="l">
              <a:defRPr sz="4000">
                <a:solidFill>
                  <a:schemeClr val="bg1"/>
                </a:solidFill>
                <a:latin typeface="Garamond" panose="02020404030301010803" pitchFamily="18" charset="0"/>
              </a:defRPr>
            </a:lvl1pPr>
          </a:lstStyle>
          <a:p>
            <a:r>
              <a:rPr lang="en-US" dirty="0"/>
              <a:t>Master Title</a:t>
            </a:r>
            <a:endParaRPr lang="en-ID" dirty="0"/>
          </a:p>
        </p:txBody>
      </p:sp>
      <p:sp>
        <p:nvSpPr>
          <p:cNvPr id="14" name="Rectangle: Rounded Corners 13">
            <a:extLst>
              <a:ext uri="{FF2B5EF4-FFF2-40B4-BE49-F238E27FC236}">
                <a16:creationId xmlns:a16="http://schemas.microsoft.com/office/drawing/2014/main" id="{598CE5DD-BD85-4F2D-DAAE-3D9A413FC852}"/>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7" name="Slide Number Placeholder 6">
            <a:extLst>
              <a:ext uri="{FF2B5EF4-FFF2-40B4-BE49-F238E27FC236}">
                <a16:creationId xmlns:a16="http://schemas.microsoft.com/office/drawing/2014/main" id="{0FBF0D44-1196-F931-0C5F-E2EA39500F69}"/>
              </a:ext>
            </a:extLst>
          </p:cNvPr>
          <p:cNvSpPr>
            <a:spLocks noGrp="1"/>
          </p:cNvSpPr>
          <p:nvPr>
            <p:ph type="sldNum" sz="quarter" idx="10"/>
          </p:nvPr>
        </p:nvSpPr>
        <p:spPr>
          <a:xfrm>
            <a:off x="11079119" y="6150370"/>
            <a:ext cx="612000" cy="365125"/>
          </a:xfrm>
          <a:noFill/>
        </p:spPr>
        <p:txBody>
          <a:bodyPr/>
          <a:lstStyle>
            <a:lvl1pPr algn="ctr">
              <a:defRPr sz="1000" b="1">
                <a:solidFill>
                  <a:schemeClr val="bg1"/>
                </a:solidFill>
                <a:latin typeface="RALEWAY MEDIUM" panose="020B0003030101060003" pitchFamily="34" charset="0"/>
              </a:defRPr>
            </a:lvl1pPr>
          </a:lstStyle>
          <a:p>
            <a:fld id="{D5472318-D2C0-4B0A-B853-8CDC6E5DBB7E}" type="slidenum">
              <a:rPr lang="en-ID" smtClean="0"/>
              <a:pPr/>
              <a:t>‹#›</a:t>
            </a:fld>
            <a:endParaRPr lang="en-ID" dirty="0"/>
          </a:p>
        </p:txBody>
      </p:sp>
      <p:pic>
        <p:nvPicPr>
          <p:cNvPr id="16" name="Object 3" descr="preencoded.png">
            <a:extLst>
              <a:ext uri="{FF2B5EF4-FFF2-40B4-BE49-F238E27FC236}">
                <a16:creationId xmlns:a16="http://schemas.microsoft.com/office/drawing/2014/main" id="{E73E4D09-15B7-C7DB-44E0-7BD0BF09C26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 y="6559260"/>
            <a:ext cx="7168897" cy="298739"/>
          </a:xfrm>
          <a:prstGeom prst="rect">
            <a:avLst/>
          </a:prstGeom>
        </p:spPr>
      </p:pic>
      <p:pic>
        <p:nvPicPr>
          <p:cNvPr id="6" name="Picture 5" descr="A black background with white text&#10;&#10;Description automatically generated with low confidence">
            <a:extLst>
              <a:ext uri="{FF2B5EF4-FFF2-40B4-BE49-F238E27FC236}">
                <a16:creationId xmlns:a16="http://schemas.microsoft.com/office/drawing/2014/main" id="{FC6C4BAD-7623-D113-4DCA-5024731D02D9}"/>
              </a:ext>
            </a:extLst>
          </p:cNvPr>
          <p:cNvPicPr>
            <a:picLocks noChangeAspect="1"/>
          </p:cNvPicPr>
          <p:nvPr userDrawn="1"/>
        </p:nvPicPr>
        <p:blipFill>
          <a:blip r:embed="rId6"/>
          <a:stretch>
            <a:fillRect/>
          </a:stretch>
        </p:blipFill>
        <p:spPr>
          <a:xfrm>
            <a:off x="8621488" y="6015126"/>
            <a:ext cx="2327196" cy="541549"/>
          </a:xfrm>
          <a:prstGeom prst="rect">
            <a:avLst/>
          </a:prstGeom>
        </p:spPr>
      </p:pic>
      <p:pic>
        <p:nvPicPr>
          <p:cNvPr id="18" name="Object 3" descr="preencoded.png">
            <a:extLst>
              <a:ext uri="{FF2B5EF4-FFF2-40B4-BE49-F238E27FC236}">
                <a16:creationId xmlns:a16="http://schemas.microsoft.com/office/drawing/2014/main" id="{D9F1155C-C1A1-67CA-ADD3-164AE009359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185318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25C22B-3E6D-9CE4-4A20-6D46FBF2939F}"/>
              </a:ext>
            </a:extLst>
          </p:cNvPr>
          <p:cNvSpPr/>
          <p:nvPr userDrawn="1"/>
        </p:nvSpPr>
        <p:spPr>
          <a:xfrm>
            <a:off x="0" y="0"/>
            <a:ext cx="3001819"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1" y="892704"/>
            <a:ext cx="2327563"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16" name="Rectangle: Rounded Corners 13">
            <a:extLst>
              <a:ext uri="{FF2B5EF4-FFF2-40B4-BE49-F238E27FC236}">
                <a16:creationId xmlns:a16="http://schemas.microsoft.com/office/drawing/2014/main" id="{9EC792D0-A6F8-9586-D23C-705B5234F8DD}"/>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17" name="Object 3" descr="preencoded.png">
            <a:extLst>
              <a:ext uri="{FF2B5EF4-FFF2-40B4-BE49-F238E27FC236}">
                <a16:creationId xmlns:a16="http://schemas.microsoft.com/office/drawing/2014/main" id="{FF2058DB-C86A-BA6A-B750-12859293E36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D31D2E06-ADC3-AC22-4138-D560323462E7}"/>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19" name="Object 3" descr="preencoded.png">
            <a:extLst>
              <a:ext uri="{FF2B5EF4-FFF2-40B4-BE49-F238E27FC236}">
                <a16:creationId xmlns:a16="http://schemas.microsoft.com/office/drawing/2014/main" id="{51217F5B-8582-0958-D5C3-B0D9538FE39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200569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098C6E95-4BB1-4D1C-F971-31E83698531A}"/>
              </a:ext>
            </a:extLst>
          </p:cNvPr>
          <p:cNvSpPr>
            <a:spLocks noGrp="1" noChangeAspect="1"/>
          </p:cNvSpPr>
          <p:nvPr>
            <p:ph type="pic" sz="quarter" idx="11"/>
          </p:nvPr>
        </p:nvSpPr>
        <p:spPr>
          <a:xfrm>
            <a:off x="4058860" y="2287609"/>
            <a:ext cx="1920000" cy="1920000"/>
          </a:xfrm>
          <a:custGeom>
            <a:avLst/>
            <a:gdLst>
              <a:gd name="connsiteX0" fmla="*/ 1633081 w 3266162"/>
              <a:gd name="connsiteY0" fmla="*/ 0 h 3266160"/>
              <a:gd name="connsiteX1" fmla="*/ 3266162 w 3266162"/>
              <a:gd name="connsiteY1" fmla="*/ 1633080 h 3266160"/>
              <a:gd name="connsiteX2" fmla="*/ 1633081 w 3266162"/>
              <a:gd name="connsiteY2" fmla="*/ 3266160 h 3266160"/>
              <a:gd name="connsiteX3" fmla="*/ 0 w 3266162"/>
              <a:gd name="connsiteY3" fmla="*/ 1633080 h 3266160"/>
              <a:gd name="connsiteX4" fmla="*/ 1633081 w 3266162"/>
              <a:gd name="connsiteY4" fmla="*/ 0 h 326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6162" h="3266160">
                <a:moveTo>
                  <a:pt x="1633081" y="0"/>
                </a:moveTo>
                <a:cubicBezTo>
                  <a:pt x="2535007" y="0"/>
                  <a:pt x="3266162" y="731155"/>
                  <a:pt x="3266162" y="1633080"/>
                </a:cubicBezTo>
                <a:cubicBezTo>
                  <a:pt x="3266162" y="2535005"/>
                  <a:pt x="2535007" y="3266160"/>
                  <a:pt x="1633081" y="3266160"/>
                </a:cubicBezTo>
                <a:cubicBezTo>
                  <a:pt x="731155" y="3266160"/>
                  <a:pt x="0" y="2535005"/>
                  <a:pt x="0" y="1633080"/>
                </a:cubicBezTo>
                <a:cubicBezTo>
                  <a:pt x="0" y="731155"/>
                  <a:pt x="731155" y="0"/>
                  <a:pt x="1633081" y="0"/>
                </a:cubicBezTo>
                <a:close/>
              </a:path>
            </a:pathLst>
          </a:custGeom>
        </p:spPr>
        <p:txBody>
          <a:bodyPr wrap="square" anchor="ctr">
            <a:noAutofit/>
          </a:bodyPr>
          <a:lstStyle>
            <a:lvl1pPr marL="0" indent="0" algn="ctr">
              <a:buNone/>
              <a:defRPr sz="1333"/>
            </a:lvl1pPr>
          </a:lstStyle>
          <a:p>
            <a:endParaRPr lang="en-ID" dirty="0"/>
          </a:p>
        </p:txBody>
      </p:sp>
      <p:sp>
        <p:nvSpPr>
          <p:cNvPr id="15" name="Rectangle 14">
            <a:extLst>
              <a:ext uri="{FF2B5EF4-FFF2-40B4-BE49-F238E27FC236}">
                <a16:creationId xmlns:a16="http://schemas.microsoft.com/office/drawing/2014/main" id="{6625C22B-3E6D-9CE4-4A20-6D46FBF2939F}"/>
              </a:ext>
            </a:extLst>
          </p:cNvPr>
          <p:cNvSpPr/>
          <p:nvPr userDrawn="1"/>
        </p:nvSpPr>
        <p:spPr>
          <a:xfrm>
            <a:off x="13934" y="0"/>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16" name="Rectangle: Rounded Corners 13">
            <a:extLst>
              <a:ext uri="{FF2B5EF4-FFF2-40B4-BE49-F238E27FC236}">
                <a16:creationId xmlns:a16="http://schemas.microsoft.com/office/drawing/2014/main" id="{825BF31E-49D7-513A-E2CB-A90AE10D5EC1}"/>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17" name="Object 3" descr="preencoded.png">
            <a:extLst>
              <a:ext uri="{FF2B5EF4-FFF2-40B4-BE49-F238E27FC236}">
                <a16:creationId xmlns:a16="http://schemas.microsoft.com/office/drawing/2014/main" id="{CA72627E-7D1A-2DED-59A0-71ED5BAC53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1ACCC15C-4943-D2A7-0D4E-DE9EC3BA1CBF}"/>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19" name="Object 3" descr="preencoded.png">
            <a:extLst>
              <a:ext uri="{FF2B5EF4-FFF2-40B4-BE49-F238E27FC236}">
                <a16:creationId xmlns:a16="http://schemas.microsoft.com/office/drawing/2014/main" id="{476B27AF-F284-ABBF-0401-278D3EDCEF5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406763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25C22B-3E6D-9CE4-4A20-6D46FBF2939F}"/>
              </a:ext>
            </a:extLst>
          </p:cNvPr>
          <p:cNvSpPr/>
          <p:nvPr userDrawn="1"/>
        </p:nvSpPr>
        <p:spPr>
          <a:xfrm>
            <a:off x="0" y="1"/>
            <a:ext cx="3570514"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noFill/>
            </a:endParaRPr>
          </a:p>
        </p:txBody>
      </p:sp>
      <p:sp>
        <p:nvSpPr>
          <p:cNvPr id="2" name="Title 1">
            <a:extLst>
              <a:ext uri="{FF2B5EF4-FFF2-40B4-BE49-F238E27FC236}">
                <a16:creationId xmlns:a16="http://schemas.microsoft.com/office/drawing/2014/main" id="{2E87A025-F0A2-C28C-1061-DBDD6165ECE7}"/>
              </a:ext>
            </a:extLst>
          </p:cNvPr>
          <p:cNvSpPr>
            <a:spLocks noGrp="1"/>
          </p:cNvSpPr>
          <p:nvPr>
            <p:ph type="title" hasCustomPrompt="1"/>
          </p:nvPr>
        </p:nvSpPr>
        <p:spPr>
          <a:xfrm>
            <a:off x="406400" y="892704"/>
            <a:ext cx="2941562" cy="4709810"/>
          </a:xfrm>
          <a:prstGeom prst="rect">
            <a:avLst/>
          </a:prstGeom>
          <a:noFill/>
        </p:spPr>
        <p:txBody>
          <a:bodyPr/>
          <a:lstStyle>
            <a:lvl1pPr algn="l">
              <a:defRPr sz="4000">
                <a:solidFill>
                  <a:schemeClr val="tx1"/>
                </a:solidFill>
                <a:latin typeface="Garamond" panose="02020404030301010803" pitchFamily="18" charset="0"/>
              </a:defRPr>
            </a:lvl1pPr>
          </a:lstStyle>
          <a:p>
            <a:r>
              <a:rPr lang="en-US" dirty="0"/>
              <a:t>Master Title</a:t>
            </a:r>
            <a:endParaRPr lang="en-ID" dirty="0"/>
          </a:p>
        </p:txBody>
      </p:sp>
      <p:sp>
        <p:nvSpPr>
          <p:cNvPr id="4" name="Picture Placeholder 3">
            <a:extLst>
              <a:ext uri="{FF2B5EF4-FFF2-40B4-BE49-F238E27FC236}">
                <a16:creationId xmlns:a16="http://schemas.microsoft.com/office/drawing/2014/main" id="{1A2176BE-25A1-A86D-2F24-AA5C33FE0026}"/>
              </a:ext>
            </a:extLst>
          </p:cNvPr>
          <p:cNvSpPr>
            <a:spLocks noGrp="1"/>
          </p:cNvSpPr>
          <p:nvPr>
            <p:ph type="pic" sz="quarter" idx="12"/>
          </p:nvPr>
        </p:nvSpPr>
        <p:spPr>
          <a:xfrm>
            <a:off x="4058860" y="1"/>
            <a:ext cx="6623654" cy="1501775"/>
          </a:xfrm>
          <a:prstGeom prst="rect">
            <a:avLst/>
          </a:prstGeom>
        </p:spPr>
        <p:txBody>
          <a:bodyPr anchor="ctr"/>
          <a:lstStyle>
            <a:lvl1pPr marL="0" indent="0" algn="ctr">
              <a:buNone/>
              <a:defRPr sz="1333"/>
            </a:lvl1pPr>
          </a:lstStyle>
          <a:p>
            <a:endParaRPr lang="en-ID"/>
          </a:p>
        </p:txBody>
      </p:sp>
      <p:sp>
        <p:nvSpPr>
          <p:cNvPr id="16" name="Rectangle: Rounded Corners 13">
            <a:extLst>
              <a:ext uri="{FF2B5EF4-FFF2-40B4-BE49-F238E27FC236}">
                <a16:creationId xmlns:a16="http://schemas.microsoft.com/office/drawing/2014/main" id="{3F756A1F-F472-C361-5D04-FA6FA3BC353B}"/>
              </a:ext>
            </a:extLst>
          </p:cNvPr>
          <p:cNvSpPr/>
          <p:nvPr userDrawn="1"/>
        </p:nvSpPr>
        <p:spPr>
          <a:xfrm>
            <a:off x="11197297" y="6153446"/>
            <a:ext cx="387771" cy="365125"/>
          </a:xfrm>
          <a:prstGeom prst="roundRect">
            <a:avLst>
              <a:gd name="adj" fmla="val 13635"/>
            </a:avLst>
          </a:prstGeom>
          <a:solidFill>
            <a:srgbClr val="124114"/>
          </a:solidFill>
          <a:ln>
            <a:noFill/>
          </a:ln>
          <a:effectLst>
            <a:outerShdw blurRad="660400" dist="3175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5472318-D2C0-4B0A-B853-8CDC6E5DBB7E}" type="slidenum">
              <a:rPr lang="en-ID" sz="1200" smtClean="0"/>
              <a:pPr/>
              <a:t>‹#›</a:t>
            </a:fld>
            <a:endParaRPr lang="en-ID" sz="1200" dirty="0"/>
          </a:p>
        </p:txBody>
      </p:sp>
      <p:pic>
        <p:nvPicPr>
          <p:cNvPr id="17" name="Object 3" descr="preencoded.png">
            <a:extLst>
              <a:ext uri="{FF2B5EF4-FFF2-40B4-BE49-F238E27FC236}">
                <a16:creationId xmlns:a16="http://schemas.microsoft.com/office/drawing/2014/main" id="{0C8DD819-C318-9EE7-B02B-E703A5DAD2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6571452"/>
            <a:ext cx="7168897" cy="298739"/>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CD44F1F9-D54C-8859-BEC2-5B9141CAA8FB}"/>
              </a:ext>
            </a:extLst>
          </p:cNvPr>
          <p:cNvPicPr>
            <a:picLocks noChangeAspect="1"/>
          </p:cNvPicPr>
          <p:nvPr userDrawn="1"/>
        </p:nvPicPr>
        <p:blipFill>
          <a:blip r:embed="rId4"/>
          <a:stretch>
            <a:fillRect/>
          </a:stretch>
        </p:blipFill>
        <p:spPr>
          <a:xfrm>
            <a:off x="8621488" y="6015126"/>
            <a:ext cx="2327196" cy="541549"/>
          </a:xfrm>
          <a:prstGeom prst="rect">
            <a:avLst/>
          </a:prstGeom>
        </p:spPr>
      </p:pic>
      <p:pic>
        <p:nvPicPr>
          <p:cNvPr id="19" name="Object 3" descr="preencoded.png">
            <a:extLst>
              <a:ext uri="{FF2B5EF4-FFF2-40B4-BE49-F238E27FC236}">
                <a16:creationId xmlns:a16="http://schemas.microsoft.com/office/drawing/2014/main" id="{3EED567B-EB8C-FC31-499A-9A4FC62A5BB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3329" y="0"/>
            <a:ext cx="3938671" cy="298739"/>
          </a:xfrm>
          <a:prstGeom prst="rect">
            <a:avLst/>
          </a:prstGeom>
        </p:spPr>
      </p:pic>
    </p:spTree>
    <p:extLst>
      <p:ext uri="{BB962C8B-B14F-4D97-AF65-F5344CB8AC3E}">
        <p14:creationId xmlns:p14="http://schemas.microsoft.com/office/powerpoint/2010/main" val="2935902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9A504C-C5F6-4B93-99A7-C7C32906F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8636CE-905C-4F6C-995B-1D071455F3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A9535-26D0-46D1-BF10-0E30514C1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877EB79-673F-42FA-A775-55EF1C1E57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1CC173-0556-42E6-AE26-AB836C17A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86067-EB21-42E3-8B36-BA9A9CD7803F}" type="slidenum">
              <a:rPr lang="en-US" smtClean="0"/>
              <a:t>‹#›</a:t>
            </a:fld>
            <a:endParaRPr lang="en-US"/>
          </a:p>
        </p:txBody>
      </p:sp>
    </p:spTree>
    <p:extLst>
      <p:ext uri="{BB962C8B-B14F-4D97-AF65-F5344CB8AC3E}">
        <p14:creationId xmlns:p14="http://schemas.microsoft.com/office/powerpoint/2010/main" val="49313461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3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18/10/relationships/comments" Target="../comments/modernComment_2DC_FCFF7394.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microsoft.com/office/2018/10/relationships/comments" Target="../comments/modernComment_154_C147E7EE.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CAE0E4-9937-380B-EBA7-13556F6A6C3A}"/>
              </a:ext>
            </a:extLst>
          </p:cNvPr>
          <p:cNvPicPr>
            <a:picLocks noChangeAspect="1"/>
          </p:cNvPicPr>
          <p:nvPr/>
        </p:nvPicPr>
        <p:blipFill rotWithShape="1">
          <a:blip r:embed="rId2"/>
          <a:srcRect l="19295"/>
          <a:stretch/>
        </p:blipFill>
        <p:spPr>
          <a:xfrm rot="16200000">
            <a:off x="2648043" y="-2642409"/>
            <a:ext cx="6895912" cy="12192001"/>
          </a:xfrm>
          <a:prstGeom prst="rect">
            <a:avLst/>
          </a:prstGeom>
        </p:spPr>
      </p:pic>
      <p:pic>
        <p:nvPicPr>
          <p:cNvPr id="12" name="Object 2" descr="preencoded.png">
            <a:extLst>
              <a:ext uri="{FF2B5EF4-FFF2-40B4-BE49-F238E27FC236}">
                <a16:creationId xmlns:a16="http://schemas.microsoft.com/office/drawing/2014/main" id="{3F29D4C7-E761-E444-AE91-541405B76C7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90144" y="862585"/>
            <a:ext cx="11411712" cy="5132830"/>
          </a:xfrm>
          <a:prstGeom prst="rect">
            <a:avLst/>
          </a:prstGeom>
        </p:spPr>
      </p:pic>
      <p:pic>
        <p:nvPicPr>
          <p:cNvPr id="13" name="Object 3" descr="preencoded.png">
            <a:extLst>
              <a:ext uri="{FF2B5EF4-FFF2-40B4-BE49-F238E27FC236}">
                <a16:creationId xmlns:a16="http://schemas.microsoft.com/office/drawing/2014/main" id="{C76187CF-B1B7-B637-DE4B-7815D36EFC6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6602810"/>
            <a:ext cx="7168897" cy="298739"/>
          </a:xfrm>
          <a:prstGeom prst="rect">
            <a:avLst/>
          </a:prstGeom>
        </p:spPr>
      </p:pic>
      <p:pic>
        <p:nvPicPr>
          <p:cNvPr id="14" name="Object 3" descr="preencoded.png">
            <a:extLst>
              <a:ext uri="{FF2B5EF4-FFF2-40B4-BE49-F238E27FC236}">
                <a16:creationId xmlns:a16="http://schemas.microsoft.com/office/drawing/2014/main" id="{6311C7AE-ED2E-F17D-163E-117DD89B0B1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53329" y="-60960"/>
            <a:ext cx="3938671" cy="298739"/>
          </a:xfrm>
          <a:prstGeom prst="rect">
            <a:avLst/>
          </a:prstGeom>
        </p:spPr>
      </p:pic>
      <p:sp>
        <p:nvSpPr>
          <p:cNvPr id="15" name="Title 6">
            <a:extLst>
              <a:ext uri="{FF2B5EF4-FFF2-40B4-BE49-F238E27FC236}">
                <a16:creationId xmlns:a16="http://schemas.microsoft.com/office/drawing/2014/main" id="{9AEE4781-550D-F962-6161-2EF9462ABCDA}"/>
              </a:ext>
            </a:extLst>
          </p:cNvPr>
          <p:cNvSpPr txBox="1">
            <a:spLocks/>
          </p:cNvSpPr>
          <p:nvPr/>
        </p:nvSpPr>
        <p:spPr>
          <a:xfrm>
            <a:off x="725424" y="2084070"/>
            <a:ext cx="11679936" cy="1683270"/>
          </a:xfrm>
          <a:prstGeom prst="rect">
            <a:avLst/>
          </a:prstGeom>
        </p:spPr>
        <p:txBody>
          <a:bodyPr anchor="b"/>
          <a:lstStyle>
            <a:lvl1pPr algn="l" defTabSz="914400" rtl="0" eaLnBrk="1" latinLnBrk="0" hangingPunct="1">
              <a:spcBef>
                <a:spcPct val="0"/>
              </a:spcBef>
              <a:buNone/>
              <a:defRPr sz="10000" kern="1200">
                <a:solidFill>
                  <a:schemeClr val="bg1"/>
                </a:solidFill>
                <a:latin typeface="Garamond" panose="02020404030301010803" pitchFamily="18" charset="0"/>
                <a:ea typeface="+mj-ea"/>
                <a:cs typeface="+mj-cs"/>
              </a:defRPr>
            </a:lvl1pPr>
          </a:lstStyle>
          <a:p>
            <a:r>
              <a:rPr lang="en-US" sz="5667" dirty="0"/>
              <a:t>Title IX Training for Investigators</a:t>
            </a:r>
          </a:p>
          <a:p>
            <a:r>
              <a:rPr lang="en-US" sz="5667" dirty="0"/>
              <a:t>and Decision Makers</a:t>
            </a:r>
            <a:endParaRPr lang="en-ID" sz="5667" dirty="0"/>
          </a:p>
        </p:txBody>
      </p:sp>
      <p:sp>
        <p:nvSpPr>
          <p:cNvPr id="16" name="Title 6">
            <a:extLst>
              <a:ext uri="{FF2B5EF4-FFF2-40B4-BE49-F238E27FC236}">
                <a16:creationId xmlns:a16="http://schemas.microsoft.com/office/drawing/2014/main" id="{6CA8FF3C-241C-9F69-1180-AA8603DF677B}"/>
              </a:ext>
            </a:extLst>
          </p:cNvPr>
          <p:cNvSpPr txBox="1">
            <a:spLocks/>
          </p:cNvSpPr>
          <p:nvPr/>
        </p:nvSpPr>
        <p:spPr>
          <a:xfrm>
            <a:off x="841248" y="3932295"/>
            <a:ext cx="8827008" cy="426331"/>
          </a:xfrm>
          <a:prstGeom prst="rect">
            <a:avLst/>
          </a:prstGeom>
        </p:spPr>
        <p:txBody>
          <a:bodyPr anchor="b"/>
          <a:lstStyle>
            <a:lvl1pPr algn="l" defTabSz="914400" rtl="0" eaLnBrk="1" latinLnBrk="0" hangingPunct="1">
              <a:spcBef>
                <a:spcPct val="0"/>
              </a:spcBef>
              <a:buNone/>
              <a:defRPr sz="13000" kern="1200">
                <a:solidFill>
                  <a:schemeClr val="bg1"/>
                </a:solidFill>
                <a:latin typeface="Garamond" panose="02020404030301010803" pitchFamily="18" charset="0"/>
                <a:ea typeface="+mj-ea"/>
                <a:cs typeface="+mj-cs"/>
              </a:defRPr>
            </a:lvl1pPr>
          </a:lstStyle>
          <a:p>
            <a:endParaRPr lang="en-ID" sz="2000" dirty="0">
              <a:latin typeface="Raleway Medium" panose="020B0003030101060003" pitchFamily="34" charset="0"/>
            </a:endParaRPr>
          </a:p>
        </p:txBody>
      </p:sp>
      <p:pic>
        <p:nvPicPr>
          <p:cNvPr id="23" name="Picture 22" descr="Text&#10;&#10;Description automatically generated">
            <a:extLst>
              <a:ext uri="{FF2B5EF4-FFF2-40B4-BE49-F238E27FC236}">
                <a16:creationId xmlns:a16="http://schemas.microsoft.com/office/drawing/2014/main" id="{D0D885E2-DE7B-38DD-62FE-EAC8EDC72512}"/>
              </a:ext>
            </a:extLst>
          </p:cNvPr>
          <p:cNvPicPr>
            <a:picLocks noChangeAspect="1"/>
          </p:cNvPicPr>
          <p:nvPr/>
        </p:nvPicPr>
        <p:blipFill>
          <a:blip r:embed="rId7"/>
          <a:stretch>
            <a:fillRect/>
          </a:stretch>
        </p:blipFill>
        <p:spPr>
          <a:xfrm>
            <a:off x="7059168" y="4445725"/>
            <a:ext cx="3966435" cy="923007"/>
          </a:xfrm>
          <a:prstGeom prst="rect">
            <a:avLst/>
          </a:prstGeom>
        </p:spPr>
      </p:pic>
      <p:sp>
        <p:nvSpPr>
          <p:cNvPr id="24" name="TextBox 23">
            <a:extLst>
              <a:ext uri="{FF2B5EF4-FFF2-40B4-BE49-F238E27FC236}">
                <a16:creationId xmlns:a16="http://schemas.microsoft.com/office/drawing/2014/main" id="{A73305DB-AF84-A224-40D1-A68674FDB09A}"/>
              </a:ext>
            </a:extLst>
          </p:cNvPr>
          <p:cNvSpPr txBox="1"/>
          <p:nvPr/>
        </p:nvSpPr>
        <p:spPr>
          <a:xfrm>
            <a:off x="6930777" y="5393116"/>
            <a:ext cx="4341510" cy="400110"/>
          </a:xfrm>
          <a:prstGeom prst="rect">
            <a:avLst/>
          </a:prstGeom>
          <a:noFill/>
        </p:spPr>
        <p:txBody>
          <a:bodyPr wrap="none" rtlCol="0">
            <a:spAutoFit/>
          </a:bodyPr>
          <a:lstStyle/>
          <a:p>
            <a:r>
              <a:rPr lang="en-US" sz="2000" dirty="0">
                <a:solidFill>
                  <a:schemeClr val="bg1"/>
                </a:solidFill>
                <a:latin typeface="Garamond" panose="02020404030301010803" pitchFamily="18" charset="0"/>
              </a:rPr>
              <a:t>Proudly Serving the Entire State of Texas</a:t>
            </a:r>
          </a:p>
        </p:txBody>
      </p:sp>
    </p:spTree>
    <p:extLst>
      <p:ext uri="{BB962C8B-B14F-4D97-AF65-F5344CB8AC3E}">
        <p14:creationId xmlns:p14="http://schemas.microsoft.com/office/powerpoint/2010/main" val="2693844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AF31CA-A3F3-4E63-BCDE-F3EB7E9C6EF4}"/>
              </a:ext>
            </a:extLst>
          </p:cNvPr>
          <p:cNvSpPr/>
          <p:nvPr/>
        </p:nvSpPr>
        <p:spPr>
          <a:xfrm>
            <a:off x="1223404" y="1828800"/>
            <a:ext cx="9843989" cy="2421583"/>
          </a:xfrm>
          <a:prstGeom prst="rect">
            <a:avLst/>
          </a:prstGeom>
          <a:solidFill>
            <a:srgbClr val="1241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95C3D9D-4505-45F0-AC16-65D5E9F7C471}"/>
              </a:ext>
            </a:extLst>
          </p:cNvPr>
          <p:cNvSpPr>
            <a:spLocks noGrp="1"/>
          </p:cNvSpPr>
          <p:nvPr>
            <p:ph type="title" idx="4294967295"/>
          </p:nvPr>
        </p:nvSpPr>
        <p:spPr>
          <a:xfrm>
            <a:off x="1691114" y="634158"/>
            <a:ext cx="8809772" cy="4710112"/>
          </a:xfrm>
        </p:spPr>
        <p:txBody>
          <a:bodyPr/>
          <a:lstStyle/>
          <a:p>
            <a:pPr algn="ctr"/>
            <a:r>
              <a:rPr lang="en-US" dirty="0">
                <a:solidFill>
                  <a:schemeClr val="bg1"/>
                </a:solidFill>
                <a:latin typeface="Garamond" panose="02020404030301010803" pitchFamily="18" charset="0"/>
              </a:rPr>
              <a:t>How to Investigate Formal Complaints</a:t>
            </a:r>
          </a:p>
        </p:txBody>
      </p:sp>
      <p:sp>
        <p:nvSpPr>
          <p:cNvPr id="2" name="Slide Number Placeholder 1">
            <a:extLst>
              <a:ext uri="{FF2B5EF4-FFF2-40B4-BE49-F238E27FC236}">
                <a16:creationId xmlns:a16="http://schemas.microsoft.com/office/drawing/2014/main" id="{6DFC19ED-2FD4-DB2E-E42A-5B5FC90E637E}"/>
              </a:ext>
            </a:extLst>
          </p:cNvPr>
          <p:cNvSpPr>
            <a:spLocks noGrp="1"/>
          </p:cNvSpPr>
          <p:nvPr>
            <p:ph type="sldNum" sz="quarter" idx="10"/>
          </p:nvPr>
        </p:nvSpPr>
        <p:spPr/>
        <p:txBody>
          <a:bodyPr/>
          <a:lstStyle/>
          <a:p>
            <a:fld id="{D5472318-D2C0-4B0A-B853-8CDC6E5DBB7E}" type="slidenum">
              <a:rPr lang="en-ID" smtClean="0"/>
              <a:pPr/>
              <a:t>10</a:t>
            </a:fld>
            <a:endParaRPr lang="en-ID" dirty="0"/>
          </a:p>
        </p:txBody>
      </p:sp>
    </p:spTree>
    <p:extLst>
      <p:ext uri="{BB962C8B-B14F-4D97-AF65-F5344CB8AC3E}">
        <p14:creationId xmlns:p14="http://schemas.microsoft.com/office/powerpoint/2010/main" val="323466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898" y="977439"/>
            <a:ext cx="3530547" cy="1561068"/>
          </a:xfrm>
          <a:prstGeom prst="rect">
            <a:avLst/>
          </a:prstGeom>
        </p:spPr>
        <p:txBody>
          <a:bodyPr wrap="square" lIns="0" tIns="0" rIns="0" bIns="0" rtlCol="0" anchor="t">
            <a:spAutoFit/>
          </a:bodyPr>
          <a:lstStyle/>
          <a:p>
            <a:pPr marL="231775" algn="ctr">
              <a:lnSpc>
                <a:spcPts val="4142"/>
              </a:lnSpc>
            </a:pPr>
            <a:r>
              <a:rPr lang="en-US" sz="3200" dirty="0">
                <a:solidFill>
                  <a:schemeClr val="bg1"/>
                </a:solidFill>
                <a:latin typeface="Garamond" panose="02020404030301010803" pitchFamily="18" charset="0"/>
                <a:ea typeface="+mj-ea"/>
                <a:cs typeface="+mj-cs"/>
              </a:rPr>
              <a:t>Who May Serve</a:t>
            </a:r>
          </a:p>
          <a:p>
            <a:pPr algn="ctr">
              <a:lnSpc>
                <a:spcPts val="4142"/>
              </a:lnSpc>
            </a:pPr>
            <a:r>
              <a:rPr lang="en-US" sz="3200" dirty="0">
                <a:solidFill>
                  <a:schemeClr val="bg1"/>
                </a:solidFill>
                <a:latin typeface="Garamond" panose="02020404030301010803" pitchFamily="18" charset="0"/>
                <a:ea typeface="+mj-ea"/>
                <a:cs typeface="+mj-cs"/>
              </a:rPr>
              <a:t>as a Title IX Investigator?</a:t>
            </a:r>
          </a:p>
        </p:txBody>
      </p:sp>
      <p:sp>
        <p:nvSpPr>
          <p:cNvPr id="5" name="TextBox 5"/>
          <p:cNvSpPr txBox="1"/>
          <p:nvPr/>
        </p:nvSpPr>
        <p:spPr>
          <a:xfrm>
            <a:off x="4458066" y="612844"/>
            <a:ext cx="5890419" cy="5632311"/>
          </a:xfrm>
          <a:prstGeom prst="rect">
            <a:avLst/>
          </a:prstGeom>
        </p:spPr>
        <p:txBody>
          <a:bodyPr wrap="square" lIns="0" tIns="0" rIns="0" bIns="0" rtlCol="0" anchor="t">
            <a:spAutoFit/>
          </a:bodyPr>
          <a:lstStyle/>
          <a:p>
            <a:pPr lvl="0"/>
            <a:r>
              <a:rPr lang="en-US" sz="1600" dirty="0">
                <a:latin typeface="Avenir Next LT Pro" panose="020B0504020202020204" pitchFamily="34" charset="0"/>
              </a:rPr>
              <a:t> </a:t>
            </a:r>
            <a:endParaRPr lang="en-US" dirty="0">
              <a:latin typeface="Avenir Next LT Pro" panose="020B0504020202020204" pitchFamily="34" charset="0"/>
            </a:endParaRPr>
          </a:p>
          <a:p>
            <a:pPr marL="463550" indent="-463550">
              <a:buFont typeface="Wingdings" panose="05000000000000000000" pitchFamily="2" charset="2"/>
              <a:buChar char="q"/>
            </a:pPr>
            <a:r>
              <a:rPr lang="en-US" sz="2400" dirty="0">
                <a:latin typeface="Avenir Next LT Pro" panose="020B0504020202020204" pitchFamily="34" charset="0"/>
              </a:rPr>
              <a:t>Administrators? </a:t>
            </a:r>
          </a:p>
          <a:p>
            <a:pPr marL="463550" indent="-463550">
              <a:buFont typeface="Wingdings" panose="05000000000000000000" pitchFamily="2" charset="2"/>
              <a:buChar char="q"/>
            </a:pPr>
            <a:r>
              <a:rPr lang="en-US" sz="2400" dirty="0">
                <a:latin typeface="Avenir Next LT Pro" panose="020B0504020202020204" pitchFamily="34" charset="0"/>
              </a:rPr>
              <a:t>HR?</a:t>
            </a:r>
          </a:p>
          <a:p>
            <a:pPr marL="463550" lvl="0" indent="-463550" algn="just">
              <a:spcBef>
                <a:spcPts val="600"/>
              </a:spcBef>
              <a:spcAft>
                <a:spcPts val="600"/>
              </a:spcAft>
              <a:buFont typeface="Wingdings" panose="05000000000000000000" pitchFamily="2" charset="2"/>
              <a:buChar char="q"/>
            </a:pPr>
            <a:r>
              <a:rPr lang="en-US" sz="2400" dirty="0">
                <a:latin typeface="Avenir Next LT Pro" panose="020B0504020202020204" pitchFamily="34" charset="0"/>
              </a:rPr>
              <a:t>Central Office Staff? </a:t>
            </a:r>
          </a:p>
          <a:p>
            <a:pPr marL="463550" lvl="0" indent="-463550" algn="just">
              <a:spcBef>
                <a:spcPts val="600"/>
              </a:spcBef>
              <a:spcAft>
                <a:spcPts val="600"/>
              </a:spcAft>
              <a:buFont typeface="Wingdings" panose="05000000000000000000" pitchFamily="2" charset="2"/>
              <a:buChar char="q"/>
            </a:pPr>
            <a:r>
              <a:rPr lang="en-US" sz="2400" dirty="0">
                <a:latin typeface="Avenir Next LT Pro" panose="020B0504020202020204" pitchFamily="34" charset="0"/>
              </a:rPr>
              <a:t>Internal Security?</a:t>
            </a:r>
          </a:p>
          <a:p>
            <a:pPr marL="463550" lvl="0" indent="-463550" algn="just">
              <a:spcBef>
                <a:spcPts val="600"/>
              </a:spcBef>
              <a:spcAft>
                <a:spcPts val="600"/>
              </a:spcAft>
              <a:buFont typeface="Wingdings" panose="05000000000000000000" pitchFamily="2" charset="2"/>
              <a:buChar char="q"/>
            </a:pPr>
            <a:r>
              <a:rPr lang="en-US" sz="2400" dirty="0">
                <a:latin typeface="Avenir Next LT Pro" panose="020B0504020202020204" pitchFamily="34" charset="0"/>
              </a:rPr>
              <a:t>In House Counsel?</a:t>
            </a:r>
          </a:p>
          <a:p>
            <a:pPr marL="463550" lvl="0" indent="-463550" algn="just">
              <a:spcBef>
                <a:spcPts val="600"/>
              </a:spcBef>
              <a:spcAft>
                <a:spcPts val="600"/>
              </a:spcAft>
              <a:buFont typeface="Wingdings" panose="05000000000000000000" pitchFamily="2" charset="2"/>
              <a:buChar char="q"/>
            </a:pPr>
            <a:r>
              <a:rPr lang="en-US" sz="2400" dirty="0">
                <a:latin typeface="Avenir Next LT Pro" panose="020B0504020202020204" pitchFamily="34" charset="0"/>
              </a:rPr>
              <a:t>Outside Investigator? </a:t>
            </a:r>
          </a:p>
          <a:p>
            <a:pPr marL="919162" lvl="1" indent="-457200" algn="just">
              <a:spcBef>
                <a:spcPts val="600"/>
              </a:spcBef>
              <a:spcAft>
                <a:spcPts val="600"/>
              </a:spcAft>
              <a:buFont typeface="Arial" panose="020B0604020202020204" pitchFamily="34" charset="0"/>
              <a:buChar char="•"/>
            </a:pPr>
            <a:r>
              <a:rPr lang="en-US" sz="2400" dirty="0">
                <a:latin typeface="Avenir Next LT Pro" panose="020B0504020202020204" pitchFamily="34" charset="0"/>
              </a:rPr>
              <a:t>Non-Attorney </a:t>
            </a:r>
          </a:p>
          <a:p>
            <a:pPr marL="914400" lvl="1" indent="-452438" algn="just">
              <a:spcBef>
                <a:spcPts val="600"/>
              </a:spcBef>
              <a:spcAft>
                <a:spcPts val="600"/>
              </a:spcAft>
              <a:buFont typeface="Arial" panose="020B0604020202020204" pitchFamily="34" charset="0"/>
              <a:buChar char="•"/>
            </a:pPr>
            <a:r>
              <a:rPr lang="en-US" sz="2400" dirty="0">
                <a:latin typeface="Avenir Next LT Pro" panose="020B0504020202020204" pitchFamily="34" charset="0"/>
              </a:rPr>
              <a:t>Attorney </a:t>
            </a:r>
          </a:p>
          <a:p>
            <a:pPr marL="0" lvl="1">
              <a:spcBef>
                <a:spcPts val="600"/>
              </a:spcBef>
              <a:spcAft>
                <a:spcPts val="600"/>
              </a:spcAft>
            </a:pPr>
            <a:r>
              <a:rPr lang="en-US" sz="2400" b="1" u="sng" dirty="0">
                <a:latin typeface="Avenir Next LT Pro" panose="020B0504020202020204" pitchFamily="34" charset="0"/>
              </a:rPr>
              <a:t>Remember</a:t>
            </a:r>
            <a:r>
              <a:rPr lang="en-US" sz="2400" dirty="0">
                <a:latin typeface="Avenir Next LT Pro" panose="020B0504020202020204" pitchFamily="34" charset="0"/>
              </a:rPr>
              <a:t>: the Title IX </a:t>
            </a:r>
            <a:r>
              <a:rPr lang="en-US" sz="2400" b="1" dirty="0">
                <a:latin typeface="Avenir Next LT Pro" panose="020B0504020202020204" pitchFamily="34" charset="0"/>
              </a:rPr>
              <a:t>Decision Maker </a:t>
            </a:r>
            <a:r>
              <a:rPr lang="en-US" sz="2400" b="1" u="sng" dirty="0">
                <a:latin typeface="Avenir Next LT Pro" panose="020B0504020202020204" pitchFamily="34" charset="0"/>
              </a:rPr>
              <a:t>may not</a:t>
            </a:r>
            <a:r>
              <a:rPr lang="en-US" sz="2400" b="1" dirty="0">
                <a:latin typeface="Avenir Next LT Pro" panose="020B0504020202020204" pitchFamily="34" charset="0"/>
              </a:rPr>
              <a:t> be the Title IX Investigator</a:t>
            </a:r>
            <a:r>
              <a:rPr lang="en-US" sz="2400" dirty="0">
                <a:latin typeface="Avenir Next LT Pro" panose="020B0504020202020204" pitchFamily="34" charset="0"/>
              </a:rPr>
              <a:t>.</a:t>
            </a:r>
          </a:p>
          <a:p>
            <a:pPr marL="342900" indent="-342900">
              <a:buFont typeface="Arial" panose="020B0604020202020204" pitchFamily="34" charset="0"/>
              <a:buChar char="•"/>
            </a:pPr>
            <a:endParaRPr lang="en-US" sz="2200" dirty="0">
              <a:latin typeface="Avenir Next LT Pro" panose="020B0504020202020204" pitchFamily="34" charset="0"/>
            </a:endParaRPr>
          </a:p>
          <a:p>
            <a:pPr marL="342900" indent="-342900">
              <a:buFont typeface="Arial" panose="020B0604020202020204" pitchFamily="34" charset="0"/>
              <a:buChar char="•"/>
            </a:pPr>
            <a:endParaRPr lang="en-US" b="1" dirty="0">
              <a:latin typeface="Avenir Next LT Pro" panose="020B0504020202020204" pitchFamily="34" charset="0"/>
            </a:endParaRPr>
          </a:p>
        </p:txBody>
      </p:sp>
      <p:sp>
        <p:nvSpPr>
          <p:cNvPr id="15" name="CustomShape 2">
            <a:extLst>
              <a:ext uri="{FF2B5EF4-FFF2-40B4-BE49-F238E27FC236}">
                <a16:creationId xmlns:a16="http://schemas.microsoft.com/office/drawing/2014/main" id="{96312C95-FB8D-4D79-A0F0-E1B4C5E37052}"/>
              </a:ext>
            </a:extLst>
          </p:cNvPr>
          <p:cNvSpPr/>
          <p:nvPr/>
        </p:nvSpPr>
        <p:spPr>
          <a:xfrm>
            <a:off x="10159920" y="6687360"/>
            <a:ext cx="1910160" cy="1282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11160">
              <a:lnSpc>
                <a:spcPts val="978"/>
              </a:lnSpc>
              <a:spcAft>
                <a:spcPts val="601"/>
              </a:spcAft>
            </a:pPr>
            <a:r>
              <a:rPr lang="en-US" sz="939" b="0" strike="noStrike" spc="92" dirty="0">
                <a:latin typeface="Avenir Next"/>
              </a:rPr>
              <a:t>©</a:t>
            </a:r>
            <a:r>
              <a:rPr lang="en-US" sz="939" b="0" strike="noStrike" spc="-63" dirty="0">
                <a:latin typeface="Avenir Next"/>
              </a:rPr>
              <a:t> </a:t>
            </a:r>
            <a:r>
              <a:rPr lang="en-US" sz="939" b="0" strike="noStrike" spc="-41" dirty="0">
                <a:latin typeface="Avenir Next"/>
              </a:rPr>
              <a:t>2020,</a:t>
            </a:r>
            <a:r>
              <a:rPr lang="en-US" sz="939" b="0" strike="noStrike" spc="-63" dirty="0">
                <a:latin typeface="Avenir Next"/>
              </a:rPr>
              <a:t> </a:t>
            </a:r>
            <a:r>
              <a:rPr lang="en-US" sz="939" b="0" strike="noStrike" spc="-41" dirty="0">
                <a:latin typeface="Avenir Next"/>
              </a:rPr>
              <a:t>Sara Leon &amp; Associates, LLC</a:t>
            </a:r>
            <a:r>
              <a:rPr lang="en-US" sz="939" b="0" strike="noStrike" spc="-80" dirty="0">
                <a:latin typeface="Avenir Next"/>
              </a:rPr>
              <a:t>.</a:t>
            </a:r>
            <a:endParaRPr lang="en-US" sz="939" b="0" strike="noStrike" spc="-1" dirty="0">
              <a:latin typeface="Arial"/>
            </a:endParaRPr>
          </a:p>
        </p:txBody>
      </p:sp>
      <p:sp>
        <p:nvSpPr>
          <p:cNvPr id="2" name="Slide Number Placeholder 1">
            <a:extLst>
              <a:ext uri="{FF2B5EF4-FFF2-40B4-BE49-F238E27FC236}">
                <a16:creationId xmlns:a16="http://schemas.microsoft.com/office/drawing/2014/main" id="{7D127728-67D3-D06E-9AA4-03952C6E1841}"/>
              </a:ext>
            </a:extLst>
          </p:cNvPr>
          <p:cNvSpPr>
            <a:spLocks noGrp="1"/>
          </p:cNvSpPr>
          <p:nvPr>
            <p:ph type="sldNum" sz="quarter" idx="10"/>
          </p:nvPr>
        </p:nvSpPr>
        <p:spPr/>
        <p:txBody>
          <a:bodyPr/>
          <a:lstStyle/>
          <a:p>
            <a:fld id="{D5472318-D2C0-4B0A-B853-8CDC6E5DBB7E}" type="slidenum">
              <a:rPr lang="en-ID" smtClean="0"/>
              <a:pPr/>
              <a:t>11</a:t>
            </a:fld>
            <a:endParaRPr lang="en-ID" dirty="0"/>
          </a:p>
        </p:txBody>
      </p:sp>
    </p:spTree>
    <p:extLst>
      <p:ext uri="{BB962C8B-B14F-4D97-AF65-F5344CB8AC3E}">
        <p14:creationId xmlns:p14="http://schemas.microsoft.com/office/powerpoint/2010/main" val="282138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 y="914401"/>
            <a:ext cx="3549446" cy="1561068"/>
          </a:xfrm>
          <a:prstGeom prst="rect">
            <a:avLst/>
          </a:prstGeom>
        </p:spPr>
        <p:txBody>
          <a:bodyPr wrap="square" lIns="0" tIns="0" rIns="0" bIns="0" rtlCol="0" anchor="t">
            <a:spAutoFit/>
          </a:bodyPr>
          <a:lstStyle/>
          <a:p>
            <a:pPr marL="231775" algn="ctr">
              <a:lnSpc>
                <a:spcPts val="4142"/>
              </a:lnSpc>
            </a:pPr>
            <a:r>
              <a:rPr lang="en-US" sz="3200" dirty="0">
                <a:solidFill>
                  <a:schemeClr val="bg1"/>
                </a:solidFill>
                <a:latin typeface="Garamond" panose="02020404030301010803" pitchFamily="18" charset="0"/>
                <a:ea typeface="+mj-ea"/>
                <a:cs typeface="+mj-cs"/>
              </a:rPr>
              <a:t>Requirements for Title IX Investigator under Title IX</a:t>
            </a:r>
          </a:p>
        </p:txBody>
      </p:sp>
      <p:sp>
        <p:nvSpPr>
          <p:cNvPr id="5" name="TextBox 5"/>
          <p:cNvSpPr txBox="1"/>
          <p:nvPr/>
        </p:nvSpPr>
        <p:spPr>
          <a:xfrm>
            <a:off x="4029666" y="674764"/>
            <a:ext cx="7564926" cy="6924973"/>
          </a:xfrm>
          <a:prstGeom prst="rect">
            <a:avLst/>
          </a:prstGeom>
        </p:spPr>
        <p:txBody>
          <a:bodyPr wrap="square" lIns="0" tIns="0" rIns="0" bIns="0" rtlCol="0" anchor="t">
            <a:spAutoFit/>
          </a:bodyPr>
          <a:lstStyle/>
          <a:p>
            <a:pPr marL="342900" lvl="0" indent="-342900">
              <a:buFont typeface="Wingdings" panose="05000000000000000000" pitchFamily="2" charset="2"/>
              <a:buChar char="q"/>
            </a:pPr>
            <a:r>
              <a:rPr lang="en-US" sz="2400" dirty="0">
                <a:latin typeface="Avenir Next LT Pro" panose="020B0504020202020204" pitchFamily="34" charset="0"/>
              </a:rPr>
              <a:t> An individual serving as Title IX Investigator must have completed all the training as required by the new Title IX regulations.</a:t>
            </a:r>
          </a:p>
          <a:p>
            <a:endParaRPr lang="en-US" sz="2400" dirty="0">
              <a:latin typeface="Avenir Next LT Pro" panose="020B0504020202020204" pitchFamily="34" charset="0"/>
            </a:endParaRPr>
          </a:p>
          <a:p>
            <a:pPr marL="342900" indent="-342900">
              <a:buFont typeface="Wingdings" panose="05000000000000000000" pitchFamily="2" charset="2"/>
              <a:buChar char="q"/>
            </a:pPr>
            <a:r>
              <a:rPr lang="en-US" sz="2400" b="1" dirty="0">
                <a:latin typeface="Avenir Next LT Pro" panose="020B0504020202020204" pitchFamily="34" charset="0"/>
              </a:rPr>
              <a:t>The regulations do not prohibit the Title IX Coordinator from serving as Investigator or Facilitator</a:t>
            </a:r>
            <a:r>
              <a:rPr lang="en-US" sz="2400" dirty="0">
                <a:latin typeface="Avenir Next LT Pro" panose="020B0504020202020204" pitchFamily="34" charset="0"/>
              </a:rPr>
              <a:t>, but there may be reasons to separate these roles, if possible.</a:t>
            </a:r>
          </a:p>
          <a:p>
            <a:pPr marL="342900" indent="-342900">
              <a:buFont typeface="Arial" panose="020B0604020202020204" pitchFamily="34" charset="0"/>
              <a:buChar char="•"/>
            </a:pPr>
            <a:endParaRPr lang="en-US" sz="2400" dirty="0">
              <a:latin typeface="Avenir Next LT Pro" panose="020B0504020202020204" pitchFamily="34" charset="0"/>
            </a:endParaRPr>
          </a:p>
          <a:p>
            <a:pPr marL="342900" indent="-342900">
              <a:buFont typeface="Wingdings" panose="05000000000000000000" pitchFamily="2" charset="2"/>
              <a:buChar char="q"/>
            </a:pPr>
            <a:r>
              <a:rPr lang="en-US" sz="2400" dirty="0">
                <a:latin typeface="Avenir Next LT Pro" panose="020B0504020202020204" pitchFamily="34" charset="0"/>
              </a:rPr>
              <a:t>Like the Title IV Coordinator, the Investigator may not have a conflict or be biased either for or against:</a:t>
            </a:r>
          </a:p>
          <a:p>
            <a:endParaRPr lang="en-US" sz="2400" dirty="0">
              <a:latin typeface="Avenir Next LT Pro" panose="020B0504020202020204" pitchFamily="34" charset="0"/>
            </a:endParaRPr>
          </a:p>
          <a:p>
            <a:pPr marL="1377950" indent="341313">
              <a:buFont typeface="Wingdings" panose="05000000000000000000" pitchFamily="2" charset="2"/>
              <a:buChar char="§"/>
            </a:pPr>
            <a:r>
              <a:rPr lang="en-US" sz="2400" dirty="0">
                <a:latin typeface="Avenir Next LT Pro" panose="020B0504020202020204" pitchFamily="34" charset="0"/>
              </a:rPr>
              <a:t>Complainants or Respondents generally, or</a:t>
            </a:r>
          </a:p>
          <a:p>
            <a:pPr marL="1377950" lvl="1" indent="341313">
              <a:buFont typeface="Wingdings" panose="05000000000000000000" pitchFamily="2" charset="2"/>
              <a:buChar char="§"/>
            </a:pPr>
            <a:r>
              <a:rPr lang="en-US" sz="2400" dirty="0">
                <a:latin typeface="Avenir Next LT Pro" panose="020B0504020202020204" pitchFamily="34" charset="0"/>
              </a:rPr>
              <a:t>An Individual complainant or Respondent.</a:t>
            </a:r>
          </a:p>
          <a:p>
            <a:pPr marL="342900" indent="-342900">
              <a:buFont typeface="Arial" panose="020B0604020202020204" pitchFamily="34" charset="0"/>
              <a:buChar char="•"/>
            </a:pPr>
            <a:endParaRPr lang="en-US" sz="2000" b="1" dirty="0">
              <a:latin typeface="Avenir Next LT Pro" panose="020B0504020202020204" pitchFamily="34" charset="0"/>
            </a:endParaRPr>
          </a:p>
          <a:p>
            <a:pPr marL="342900" indent="-342900">
              <a:buFont typeface="Arial" panose="020B0604020202020204" pitchFamily="34" charset="0"/>
              <a:buChar char="•"/>
            </a:pPr>
            <a:endParaRPr lang="en-US" sz="2200" b="1" dirty="0">
              <a:latin typeface="Avenir Next LT Pro" panose="020B0504020202020204" pitchFamily="34" charset="0"/>
            </a:endParaRPr>
          </a:p>
        </p:txBody>
      </p:sp>
      <p:sp>
        <p:nvSpPr>
          <p:cNvPr id="2" name="Slide Number Placeholder 1">
            <a:extLst>
              <a:ext uri="{FF2B5EF4-FFF2-40B4-BE49-F238E27FC236}">
                <a16:creationId xmlns:a16="http://schemas.microsoft.com/office/drawing/2014/main" id="{11EF5055-85E4-3C3B-CF10-849985CFF9A8}"/>
              </a:ext>
            </a:extLst>
          </p:cNvPr>
          <p:cNvSpPr>
            <a:spLocks noGrp="1"/>
          </p:cNvSpPr>
          <p:nvPr>
            <p:ph type="sldNum" sz="quarter" idx="10"/>
          </p:nvPr>
        </p:nvSpPr>
        <p:spPr/>
        <p:txBody>
          <a:bodyPr/>
          <a:lstStyle/>
          <a:p>
            <a:fld id="{D5472318-D2C0-4B0A-B853-8CDC6E5DBB7E}" type="slidenum">
              <a:rPr lang="en-ID" smtClean="0"/>
              <a:pPr/>
              <a:t>12</a:t>
            </a:fld>
            <a:endParaRPr lang="en-ID" dirty="0"/>
          </a:p>
        </p:txBody>
      </p:sp>
    </p:spTree>
    <p:extLst>
      <p:ext uri="{BB962C8B-B14F-4D97-AF65-F5344CB8AC3E}">
        <p14:creationId xmlns:p14="http://schemas.microsoft.com/office/powerpoint/2010/main" val="258179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87238" y="1602716"/>
            <a:ext cx="8698382" cy="492892"/>
          </a:xfrm>
          <a:prstGeom prst="rect">
            <a:avLst/>
          </a:prstGeom>
        </p:spPr>
        <p:txBody>
          <a:bodyPr wrap="square" lIns="0" tIns="0" rIns="0" bIns="0" rtlCol="0" anchor="t">
            <a:spAutoFit/>
          </a:bodyPr>
          <a:lstStyle/>
          <a:p>
            <a:pPr marL="231775">
              <a:lnSpc>
                <a:spcPts val="4142"/>
              </a:lnSpc>
            </a:pPr>
            <a:r>
              <a:rPr lang="en-US" sz="3000" u="sng" dirty="0">
                <a:latin typeface="Avenir Next LT Pro" panose="020B0504020202020204" pitchFamily="34" charset="0"/>
                <a:ea typeface="+mj-ea"/>
                <a:cs typeface="+mj-cs"/>
              </a:rPr>
              <a:t>Identify Conflict of Interest or Bias:</a:t>
            </a:r>
            <a:endParaRPr lang="en-US" sz="4000" u="sng" spc="276" dirty="0">
              <a:solidFill>
                <a:srgbClr val="F2F4F3"/>
              </a:solidFill>
              <a:latin typeface="Avenir Next LT Pro" panose="020B0504020202020204" pitchFamily="34" charset="0"/>
            </a:endParaRPr>
          </a:p>
        </p:txBody>
      </p:sp>
      <p:sp>
        <p:nvSpPr>
          <p:cNvPr id="5" name="TextBox 5"/>
          <p:cNvSpPr txBox="1"/>
          <p:nvPr/>
        </p:nvSpPr>
        <p:spPr>
          <a:xfrm>
            <a:off x="126124" y="1889122"/>
            <a:ext cx="11115000" cy="4185761"/>
          </a:xfrm>
          <a:prstGeom prst="rect">
            <a:avLst/>
          </a:prstGeom>
        </p:spPr>
        <p:txBody>
          <a:bodyPr wrap="square" lIns="0" tIns="0" rIns="0" bIns="0" rtlCol="0" anchor="t">
            <a:spAutoFit/>
          </a:bodyPr>
          <a:lstStyle/>
          <a:p>
            <a:pPr lvl="0"/>
            <a:r>
              <a:rPr lang="en-US" sz="2400" dirty="0">
                <a:latin typeface="Avenir Next LT Pro" panose="020B0504020202020204" pitchFamily="34" charset="0"/>
              </a:rPr>
              <a:t> </a:t>
            </a:r>
            <a:endParaRPr lang="en-US" sz="2800" dirty="0">
              <a:latin typeface="Avenir Next LT Pro" panose="020B0504020202020204" pitchFamily="34" charset="0"/>
            </a:endParaRPr>
          </a:p>
          <a:p>
            <a:pPr marL="914400" lvl="1" indent="-450850"/>
            <a:r>
              <a:rPr lang="en-US" sz="2800" dirty="0">
                <a:latin typeface="Avenir Next LT Pro" panose="020B0504020202020204" pitchFamily="34" charset="0"/>
              </a:rPr>
              <a:t>A.	I’ve known the Respondent for years; he goes to my church and I know his family.</a:t>
            </a:r>
          </a:p>
          <a:p>
            <a:pPr lvl="1"/>
            <a:endParaRPr lang="en-US" sz="2000" dirty="0">
              <a:latin typeface="Avenir Next LT Pro" panose="020B0504020202020204" pitchFamily="34" charset="0"/>
            </a:endParaRPr>
          </a:p>
          <a:p>
            <a:pPr marL="914400" lvl="1" indent="-457200">
              <a:buAutoNum type="alphaUcPeriod" startAt="2"/>
            </a:pPr>
            <a:r>
              <a:rPr lang="en-US" sz="2800" dirty="0">
                <a:latin typeface="Avenir Next LT Pro" panose="020B0504020202020204" pitchFamily="34" charset="0"/>
              </a:rPr>
              <a:t>I can’t believe the Respondent would do something like that.</a:t>
            </a:r>
          </a:p>
          <a:p>
            <a:pPr marL="914400" lvl="1" indent="-457200">
              <a:buAutoNum type="alphaUcPeriod" startAt="2"/>
            </a:pPr>
            <a:endParaRPr lang="en-US" sz="2000" dirty="0">
              <a:latin typeface="Avenir Next LT Pro" panose="020B0504020202020204" pitchFamily="34" charset="0"/>
            </a:endParaRPr>
          </a:p>
          <a:p>
            <a:pPr marL="914400" lvl="1" indent="-457200">
              <a:buAutoNum type="alphaUcPeriod" startAt="2"/>
            </a:pPr>
            <a:r>
              <a:rPr lang="en-US" sz="2800" dirty="0">
                <a:latin typeface="Avenir Next LT Pro" panose="020B0504020202020204" pitchFamily="34" charset="0"/>
              </a:rPr>
              <a:t>The Complainant tends to be dramatic and exaggerate.</a:t>
            </a:r>
          </a:p>
          <a:p>
            <a:pPr marL="914400" lvl="1" indent="-457200">
              <a:buAutoNum type="alphaUcPeriod" startAt="2"/>
            </a:pPr>
            <a:endParaRPr lang="en-US" sz="2000" dirty="0">
              <a:latin typeface="Avenir Next LT Pro" panose="020B0504020202020204" pitchFamily="34" charset="0"/>
            </a:endParaRPr>
          </a:p>
          <a:p>
            <a:pPr marL="914400" lvl="1" indent="-457200">
              <a:buAutoNum type="alphaUcPeriod" startAt="2"/>
            </a:pPr>
            <a:r>
              <a:rPr lang="en-US" sz="2800" dirty="0">
                <a:latin typeface="Avenir Next LT Pro" panose="020B0504020202020204" pitchFamily="34" charset="0"/>
              </a:rPr>
              <a:t>I  know this student and she has a history of lying.</a:t>
            </a:r>
          </a:p>
          <a:p>
            <a:pPr marL="914400" lvl="1" indent="-457200">
              <a:buAutoNum type="alphaUcPeriod" startAt="2"/>
            </a:pPr>
            <a:endParaRPr lang="en-US" sz="2000" dirty="0">
              <a:latin typeface="Avenir Next LT Pro" panose="020B0504020202020204" pitchFamily="34" charset="0"/>
            </a:endParaRPr>
          </a:p>
          <a:p>
            <a:pPr marL="914400" lvl="1" indent="-457200">
              <a:buAutoNum type="alphaUcPeriod" startAt="2"/>
            </a:pPr>
            <a:r>
              <a:rPr lang="en-US" sz="2800" dirty="0">
                <a:latin typeface="Avenir Next LT Pro" panose="020B0504020202020204" pitchFamily="34" charset="0"/>
              </a:rPr>
              <a:t>All the above.</a:t>
            </a:r>
            <a:endParaRPr lang="en-US" sz="2800" b="1" dirty="0">
              <a:latin typeface="Avenir Next LT Pro" panose="020B0504020202020204" pitchFamily="34" charset="0"/>
            </a:endParaRPr>
          </a:p>
        </p:txBody>
      </p:sp>
      <p:sp>
        <p:nvSpPr>
          <p:cNvPr id="8" name="TextBox 3">
            <a:extLst>
              <a:ext uri="{FF2B5EF4-FFF2-40B4-BE49-F238E27FC236}">
                <a16:creationId xmlns:a16="http://schemas.microsoft.com/office/drawing/2014/main" id="{24A6BAF8-3E49-3742-8A6E-6624798D36BF}"/>
              </a:ext>
            </a:extLst>
          </p:cNvPr>
          <p:cNvSpPr txBox="1"/>
          <p:nvPr/>
        </p:nvSpPr>
        <p:spPr>
          <a:xfrm>
            <a:off x="589935" y="342505"/>
            <a:ext cx="11002296" cy="1064074"/>
          </a:xfrm>
          <a:prstGeom prst="rect">
            <a:avLst/>
          </a:prstGeom>
        </p:spPr>
        <p:txBody>
          <a:bodyPr wrap="square" lIns="0" tIns="0" rIns="0" bIns="0" rtlCol="0" anchor="t">
            <a:spAutoFit/>
          </a:bodyPr>
          <a:lstStyle/>
          <a:p>
            <a:pPr marL="231775" algn="ctr">
              <a:lnSpc>
                <a:spcPts val="4142"/>
              </a:lnSpc>
            </a:pPr>
            <a:r>
              <a:rPr lang="en-US" sz="4000" dirty="0">
                <a:solidFill>
                  <a:srgbClr val="124114"/>
                </a:solidFill>
                <a:latin typeface="Garamond" panose="02020404030301010803" pitchFamily="18" charset="0"/>
                <a:ea typeface="+mj-ea"/>
                <a:cs typeface="+mj-cs"/>
              </a:rPr>
              <a:t>The Investigator May Not Have</a:t>
            </a:r>
          </a:p>
          <a:p>
            <a:pPr marL="231775" algn="ctr">
              <a:lnSpc>
                <a:spcPts val="4142"/>
              </a:lnSpc>
            </a:pPr>
            <a:r>
              <a:rPr lang="en-US" sz="4000" dirty="0">
                <a:solidFill>
                  <a:srgbClr val="124114"/>
                </a:solidFill>
                <a:latin typeface="Garamond" panose="02020404030301010803" pitchFamily="18" charset="0"/>
                <a:ea typeface="+mj-ea"/>
                <a:cs typeface="+mj-cs"/>
              </a:rPr>
              <a:t>a Conflict of Interest or Bias</a:t>
            </a:r>
          </a:p>
        </p:txBody>
      </p:sp>
      <p:sp>
        <p:nvSpPr>
          <p:cNvPr id="2" name="Slide Number Placeholder 1">
            <a:extLst>
              <a:ext uri="{FF2B5EF4-FFF2-40B4-BE49-F238E27FC236}">
                <a16:creationId xmlns:a16="http://schemas.microsoft.com/office/drawing/2014/main" id="{748239D6-87E3-6025-B753-2BDE950CE46B}"/>
              </a:ext>
            </a:extLst>
          </p:cNvPr>
          <p:cNvSpPr>
            <a:spLocks noGrp="1"/>
          </p:cNvSpPr>
          <p:nvPr>
            <p:ph type="sldNum" sz="quarter" idx="10"/>
          </p:nvPr>
        </p:nvSpPr>
        <p:spPr/>
        <p:txBody>
          <a:bodyPr/>
          <a:lstStyle/>
          <a:p>
            <a:fld id="{D5472318-D2C0-4B0A-B853-8CDC6E5DBB7E}" type="slidenum">
              <a:rPr lang="en-ID" smtClean="0"/>
              <a:pPr/>
              <a:t>13</a:t>
            </a:fld>
            <a:endParaRPr lang="en-ID" dirty="0"/>
          </a:p>
        </p:txBody>
      </p:sp>
    </p:spTree>
    <p:extLst>
      <p:ext uri="{BB962C8B-B14F-4D97-AF65-F5344CB8AC3E}">
        <p14:creationId xmlns:p14="http://schemas.microsoft.com/office/powerpoint/2010/main" val="273780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39097" y="453003"/>
            <a:ext cx="10962968" cy="538289"/>
          </a:xfrm>
          <a:prstGeom prst="rect">
            <a:avLst/>
          </a:prstGeom>
        </p:spPr>
        <p:txBody>
          <a:bodyPr wrap="square" lIns="0" tIns="0" rIns="0" bIns="0" rtlCol="0" anchor="t">
            <a:spAutoFit/>
          </a:bodyPr>
          <a:lstStyle>
            <a:defPPr>
              <a:defRPr lang="en-US"/>
            </a:defPPr>
            <a:lvl1pPr marL="231775" algn="ctr">
              <a:lnSpc>
                <a:spcPts val="4142"/>
              </a:lnSpc>
              <a:defRPr sz="4000">
                <a:solidFill>
                  <a:srgbClr val="124114"/>
                </a:solidFill>
                <a:latin typeface="Garamond" panose="02020404030301010803" pitchFamily="18" charset="0"/>
                <a:ea typeface="+mj-ea"/>
                <a:cs typeface="+mj-cs"/>
              </a:defRPr>
            </a:lvl1pPr>
          </a:lstStyle>
          <a:p>
            <a:r>
              <a:rPr lang="en-US" dirty="0"/>
              <a:t>How to Determine a Conflict of Interest or Bias</a:t>
            </a:r>
          </a:p>
        </p:txBody>
      </p:sp>
      <p:sp>
        <p:nvSpPr>
          <p:cNvPr id="5" name="TextBox 5"/>
          <p:cNvSpPr txBox="1"/>
          <p:nvPr/>
        </p:nvSpPr>
        <p:spPr>
          <a:xfrm>
            <a:off x="589935" y="905232"/>
            <a:ext cx="11012130" cy="5047536"/>
          </a:xfrm>
          <a:prstGeom prst="rect">
            <a:avLst/>
          </a:prstGeom>
        </p:spPr>
        <p:txBody>
          <a:bodyPr wrap="square" lIns="0" tIns="0" rIns="0" bIns="0" rtlCol="0" anchor="t">
            <a:spAutoFit/>
          </a:bodyPr>
          <a:lstStyle/>
          <a:p>
            <a:pPr lvl="0"/>
            <a:r>
              <a:rPr lang="en-US" sz="2400" dirty="0"/>
              <a:t> </a:t>
            </a:r>
          </a:p>
          <a:p>
            <a:r>
              <a:rPr lang="en-US" sz="2400" dirty="0"/>
              <a:t> </a:t>
            </a:r>
            <a:endParaRPr lang="en-US" sz="2800" dirty="0">
              <a:latin typeface="Garamond" panose="02020404030301010803" pitchFamily="18" charset="0"/>
            </a:endParaRPr>
          </a:p>
          <a:p>
            <a:pPr marL="914400" lvl="1" indent="-450850"/>
            <a:r>
              <a:rPr lang="en-US" sz="2800" dirty="0">
                <a:latin typeface="Garamond" panose="02020404030301010803" pitchFamily="18" charset="0"/>
              </a:rPr>
              <a:t>A.	I’ve known the Respondent for years; he goes to my church and I know his family.</a:t>
            </a:r>
          </a:p>
          <a:p>
            <a:pPr lvl="1"/>
            <a:endParaRPr lang="en-US" sz="2800" dirty="0">
              <a:latin typeface="Garamond" panose="02020404030301010803" pitchFamily="18" charset="0"/>
            </a:endParaRPr>
          </a:p>
          <a:p>
            <a:pPr marL="914400" lvl="1" indent="-457200">
              <a:buAutoNum type="alphaUcPeriod" startAt="2"/>
            </a:pPr>
            <a:r>
              <a:rPr lang="en-US" sz="2800" dirty="0">
                <a:latin typeface="Garamond" panose="02020404030301010803" pitchFamily="18" charset="0"/>
              </a:rPr>
              <a:t>I can’t believe the Respondent would do something like that.</a:t>
            </a:r>
          </a:p>
          <a:p>
            <a:pPr marL="914400" lvl="1" indent="-457200">
              <a:buAutoNum type="alphaUcPeriod" startAt="2"/>
            </a:pPr>
            <a:endParaRPr lang="en-US" sz="2800" dirty="0">
              <a:latin typeface="Garamond" panose="02020404030301010803" pitchFamily="18" charset="0"/>
            </a:endParaRPr>
          </a:p>
          <a:p>
            <a:pPr marL="914400" lvl="1" indent="-457200">
              <a:buAutoNum type="alphaUcPeriod" startAt="2"/>
            </a:pPr>
            <a:r>
              <a:rPr lang="en-US" sz="2800" dirty="0">
                <a:latin typeface="Garamond" panose="02020404030301010803" pitchFamily="18" charset="0"/>
              </a:rPr>
              <a:t>The Complainant tends to be dramatic and exaggerate.</a:t>
            </a:r>
          </a:p>
          <a:p>
            <a:pPr marL="914400" lvl="1" indent="-457200">
              <a:buAutoNum type="alphaUcPeriod" startAt="2"/>
            </a:pPr>
            <a:endParaRPr lang="en-US" sz="2800" dirty="0">
              <a:latin typeface="Garamond" panose="02020404030301010803" pitchFamily="18" charset="0"/>
            </a:endParaRPr>
          </a:p>
          <a:p>
            <a:pPr marL="914400" lvl="1" indent="-457200">
              <a:buAutoNum type="alphaUcPeriod" startAt="2"/>
            </a:pPr>
            <a:r>
              <a:rPr lang="en-US" sz="2800" dirty="0">
                <a:latin typeface="Garamond" panose="02020404030301010803" pitchFamily="18" charset="0"/>
              </a:rPr>
              <a:t>I  know this student and she has a history of lying.</a:t>
            </a:r>
          </a:p>
          <a:p>
            <a:pPr marL="914400" lvl="1" indent="-457200">
              <a:buAutoNum type="alphaUcPeriod" startAt="2"/>
            </a:pPr>
            <a:endParaRPr lang="en-US" sz="2800" dirty="0">
              <a:latin typeface="Garamond" panose="02020404030301010803" pitchFamily="18" charset="0"/>
            </a:endParaRPr>
          </a:p>
          <a:p>
            <a:pPr marL="914400" lvl="1" indent="-457200">
              <a:buAutoNum type="alphaUcPeriod" startAt="2"/>
            </a:pPr>
            <a:r>
              <a:rPr lang="en-US" sz="2800" dirty="0">
                <a:solidFill>
                  <a:srgbClr val="C00000"/>
                </a:solidFill>
                <a:latin typeface="Garamond" panose="02020404030301010803" pitchFamily="18" charset="0"/>
              </a:rPr>
              <a:t>All the above.</a:t>
            </a:r>
            <a:endParaRPr lang="en-US" sz="2800" b="1" dirty="0">
              <a:latin typeface="Garamond" panose="02020404030301010803" pitchFamily="18" charset="0"/>
            </a:endParaRPr>
          </a:p>
        </p:txBody>
      </p:sp>
      <p:sp>
        <p:nvSpPr>
          <p:cNvPr id="2" name="Slide Number Placeholder 1">
            <a:extLst>
              <a:ext uri="{FF2B5EF4-FFF2-40B4-BE49-F238E27FC236}">
                <a16:creationId xmlns:a16="http://schemas.microsoft.com/office/drawing/2014/main" id="{63C81381-2B5F-6844-55D9-552907364AB2}"/>
              </a:ext>
            </a:extLst>
          </p:cNvPr>
          <p:cNvSpPr>
            <a:spLocks noGrp="1"/>
          </p:cNvSpPr>
          <p:nvPr>
            <p:ph type="sldNum" sz="quarter" idx="10"/>
          </p:nvPr>
        </p:nvSpPr>
        <p:spPr/>
        <p:txBody>
          <a:bodyPr/>
          <a:lstStyle/>
          <a:p>
            <a:fld id="{D5472318-D2C0-4B0A-B853-8CDC6E5DBB7E}" type="slidenum">
              <a:rPr lang="en-ID" smtClean="0"/>
              <a:pPr/>
              <a:t>14</a:t>
            </a:fld>
            <a:endParaRPr lang="en-ID" dirty="0"/>
          </a:p>
        </p:txBody>
      </p:sp>
    </p:spTree>
    <p:extLst>
      <p:ext uri="{BB962C8B-B14F-4D97-AF65-F5344CB8AC3E}">
        <p14:creationId xmlns:p14="http://schemas.microsoft.com/office/powerpoint/2010/main" val="19180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animEffect transition="in" filter="wheel(1)">
                                      <p:cBhvr>
                                        <p:cTn id="7"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4168" y="485577"/>
            <a:ext cx="9163664" cy="422873"/>
          </a:xfrm>
          <a:prstGeom prst="rect">
            <a:avLst/>
          </a:prstGeom>
        </p:spPr>
        <p:txBody>
          <a:bodyPr wrap="square" lIns="0" tIns="0" rIns="0" bIns="0" rtlCol="0" anchor="t">
            <a:spAutoFit/>
          </a:bodyPr>
          <a:lstStyle/>
          <a:p>
            <a:pPr marL="231775">
              <a:lnSpc>
                <a:spcPts val="2880"/>
              </a:lnSpc>
            </a:pPr>
            <a:r>
              <a:rPr lang="en-US" sz="4000" dirty="0">
                <a:solidFill>
                  <a:srgbClr val="124114"/>
                </a:solidFill>
                <a:latin typeface="Garamond" panose="02020404030301010803" pitchFamily="18" charset="0"/>
                <a:ea typeface="+mj-ea"/>
                <a:cs typeface="+mj-cs"/>
              </a:rPr>
              <a:t>Investigation of Formal Complaints:</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609601" y="1474839"/>
            <a:ext cx="10982632" cy="4862870"/>
          </a:xfrm>
          <a:prstGeom prst="rect">
            <a:avLst/>
          </a:prstGeom>
        </p:spPr>
        <p:txBody>
          <a:bodyPr wrap="square" lIns="0" tIns="0" rIns="0" bIns="0" rtlCol="0" anchor="t">
            <a:spAutoFit/>
          </a:bodyPr>
          <a:lstStyle/>
          <a:p>
            <a:r>
              <a:rPr lang="en-US" sz="3200" b="1" u="sng" dirty="0">
                <a:latin typeface="Avenir Next LT Pro" panose="020B0504020202020204" pitchFamily="34" charset="0"/>
              </a:rPr>
              <a:t>Remember</a:t>
            </a:r>
            <a:r>
              <a:rPr lang="en-US" sz="3200" dirty="0">
                <a:latin typeface="Avenir Next LT Pro" panose="020B0504020202020204" pitchFamily="34" charset="0"/>
              </a:rPr>
              <a:t>: It is not the Investigator, but rather it is the Decision-Maker who will decide as to responsibility for Title IX purposes after the investigation.</a:t>
            </a:r>
          </a:p>
          <a:p>
            <a:endParaRPr lang="en-US" sz="3200" dirty="0">
              <a:latin typeface="Avenir Next LT Pro" panose="020B0504020202020204" pitchFamily="34" charset="0"/>
            </a:endParaRPr>
          </a:p>
          <a:p>
            <a:r>
              <a:rPr lang="en-US" sz="3200" dirty="0">
                <a:latin typeface="Avenir Next LT Pro" panose="020B0504020202020204" pitchFamily="34" charset="0"/>
              </a:rPr>
              <a:t>In other words, </a:t>
            </a:r>
            <a:r>
              <a:rPr lang="en-US" sz="3200" b="1" dirty="0">
                <a:latin typeface="Avenir Next LT Pro" panose="020B0504020202020204" pitchFamily="34" charset="0"/>
              </a:rPr>
              <a:t>the Investigator is the fact gatherer</a:t>
            </a:r>
            <a:r>
              <a:rPr lang="en-US" sz="3200" dirty="0">
                <a:latin typeface="Avenir Next LT Pro" panose="020B0504020202020204" pitchFamily="34" charset="0"/>
              </a:rPr>
              <a:t>. The Decision-Maker will make the conclusions based on the facts gathered by the investigator</a:t>
            </a:r>
            <a:r>
              <a:rPr lang="en-US" sz="2200" dirty="0">
                <a:latin typeface="Avenir Next LT Pro" panose="020B0504020202020204" pitchFamily="34" charset="0"/>
              </a:rPr>
              <a:t>. </a:t>
            </a:r>
          </a:p>
          <a:p>
            <a:r>
              <a:rPr lang="en-US" sz="2800" dirty="0">
                <a:latin typeface="Avenir Next LT Pro" panose="020B0504020202020204" pitchFamily="34" charset="0"/>
              </a:rPr>
              <a:t> </a:t>
            </a:r>
          </a:p>
          <a:p>
            <a:pPr lvl="0"/>
            <a:r>
              <a:rPr lang="en-US" sz="2800" b="1" dirty="0">
                <a:latin typeface="Avenir Next LT Pro" panose="020B0504020202020204" pitchFamily="34" charset="0"/>
              </a:rPr>
              <a:t> </a:t>
            </a:r>
            <a:endParaRPr lang="en-US" sz="2800" dirty="0">
              <a:latin typeface="Avenir Next LT Pro" panose="020B0504020202020204" pitchFamily="34" charset="0"/>
            </a:endParaRP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E0E4D2E3-E15B-F751-C032-E43AE5816AB8}"/>
              </a:ext>
            </a:extLst>
          </p:cNvPr>
          <p:cNvSpPr>
            <a:spLocks noGrp="1"/>
          </p:cNvSpPr>
          <p:nvPr>
            <p:ph type="sldNum" sz="quarter" idx="10"/>
          </p:nvPr>
        </p:nvSpPr>
        <p:spPr/>
        <p:txBody>
          <a:bodyPr/>
          <a:lstStyle/>
          <a:p>
            <a:fld id="{D5472318-D2C0-4B0A-B853-8CDC6E5DBB7E}" type="slidenum">
              <a:rPr lang="en-ID" smtClean="0"/>
              <a:pPr/>
              <a:t>15</a:t>
            </a:fld>
            <a:endParaRPr lang="en-ID" dirty="0"/>
          </a:p>
        </p:txBody>
      </p:sp>
    </p:spTree>
    <p:extLst>
      <p:ext uri="{BB962C8B-B14F-4D97-AF65-F5344CB8AC3E}">
        <p14:creationId xmlns:p14="http://schemas.microsoft.com/office/powerpoint/2010/main" val="330223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826489A7-824F-42B7-A573-A9E59EE61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835" y="2131102"/>
            <a:ext cx="5474165" cy="4726898"/>
          </a:xfrm>
          <a:prstGeom prst="rect">
            <a:avLst/>
          </a:prstGeom>
        </p:spPr>
      </p:pic>
      <p:sp>
        <p:nvSpPr>
          <p:cNvPr id="2" name="Title 1">
            <a:extLst>
              <a:ext uri="{FF2B5EF4-FFF2-40B4-BE49-F238E27FC236}">
                <a16:creationId xmlns:a16="http://schemas.microsoft.com/office/drawing/2014/main" id="{2FB84B57-8254-4C74-A55A-B926450DA224}"/>
              </a:ext>
            </a:extLst>
          </p:cNvPr>
          <p:cNvSpPr>
            <a:spLocks noGrp="1"/>
          </p:cNvSpPr>
          <p:nvPr>
            <p:ph type="title"/>
          </p:nvPr>
        </p:nvSpPr>
        <p:spPr>
          <a:xfrm>
            <a:off x="609780" y="65960"/>
            <a:ext cx="10972440" cy="1144800"/>
          </a:xfrm>
        </p:spPr>
        <p:txBody>
          <a:bodyPr/>
          <a:lstStyle/>
          <a:p>
            <a:pPr algn="ctr"/>
            <a:r>
              <a:rPr lang="en-US" sz="4000" dirty="0">
                <a:solidFill>
                  <a:srgbClr val="124114"/>
                </a:solidFill>
                <a:latin typeface="Garamond" panose="02020404030301010803" pitchFamily="18" charset="0"/>
              </a:rPr>
              <a:t>The Investigator Only Investigates</a:t>
            </a:r>
          </a:p>
        </p:txBody>
      </p:sp>
      <p:pic>
        <p:nvPicPr>
          <p:cNvPr id="4" name="Picture 3" descr="A group of people posing for the camera&#10;&#10;Description automatically generated">
            <a:extLst>
              <a:ext uri="{FF2B5EF4-FFF2-40B4-BE49-F238E27FC236}">
                <a16:creationId xmlns:a16="http://schemas.microsoft.com/office/drawing/2014/main" id="{A8C9E103-8F87-4A53-92C7-D03EECA15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64" y="1692482"/>
            <a:ext cx="5681515" cy="5165518"/>
          </a:xfrm>
          <a:prstGeom prst="rect">
            <a:avLst/>
          </a:prstGeom>
        </p:spPr>
      </p:pic>
      <p:sp>
        <p:nvSpPr>
          <p:cNvPr id="7" name="TextBox 6">
            <a:extLst>
              <a:ext uri="{FF2B5EF4-FFF2-40B4-BE49-F238E27FC236}">
                <a16:creationId xmlns:a16="http://schemas.microsoft.com/office/drawing/2014/main" id="{7C44F633-90E7-4562-8E25-C77DB9A8E3AC}"/>
              </a:ext>
            </a:extLst>
          </p:cNvPr>
          <p:cNvSpPr txBox="1"/>
          <p:nvPr/>
        </p:nvSpPr>
        <p:spPr>
          <a:xfrm>
            <a:off x="682572" y="1297345"/>
            <a:ext cx="1755768" cy="769441"/>
          </a:xfrm>
          <a:prstGeom prst="rect">
            <a:avLst/>
          </a:prstGeom>
          <a:noFill/>
        </p:spPr>
        <p:txBody>
          <a:bodyPr wrap="square" rtlCol="0">
            <a:spAutoFit/>
          </a:bodyPr>
          <a:lstStyle/>
          <a:p>
            <a:r>
              <a:rPr lang="en-US" sz="2200" dirty="0"/>
              <a:t>Title IX Coordinator</a:t>
            </a:r>
          </a:p>
        </p:txBody>
      </p:sp>
      <p:sp>
        <p:nvSpPr>
          <p:cNvPr id="8" name="TextBox 7">
            <a:extLst>
              <a:ext uri="{FF2B5EF4-FFF2-40B4-BE49-F238E27FC236}">
                <a16:creationId xmlns:a16="http://schemas.microsoft.com/office/drawing/2014/main" id="{E5F5150F-50F1-46BF-A462-6904A2789B91}"/>
              </a:ext>
            </a:extLst>
          </p:cNvPr>
          <p:cNvSpPr txBox="1"/>
          <p:nvPr/>
        </p:nvSpPr>
        <p:spPr>
          <a:xfrm>
            <a:off x="2584606" y="1398413"/>
            <a:ext cx="1987416" cy="430887"/>
          </a:xfrm>
          <a:prstGeom prst="rect">
            <a:avLst/>
          </a:prstGeom>
          <a:noFill/>
        </p:spPr>
        <p:txBody>
          <a:bodyPr wrap="square" rtlCol="0">
            <a:spAutoFit/>
          </a:bodyPr>
          <a:lstStyle/>
          <a:p>
            <a:r>
              <a:rPr lang="en-US" sz="2200" dirty="0"/>
              <a:t>Investigator </a:t>
            </a:r>
          </a:p>
        </p:txBody>
      </p:sp>
      <p:sp>
        <p:nvSpPr>
          <p:cNvPr id="9" name="TextBox 8">
            <a:extLst>
              <a:ext uri="{FF2B5EF4-FFF2-40B4-BE49-F238E27FC236}">
                <a16:creationId xmlns:a16="http://schemas.microsoft.com/office/drawing/2014/main" id="{9D2F94F0-935C-4BC5-9607-F17A541BB57F}"/>
              </a:ext>
            </a:extLst>
          </p:cNvPr>
          <p:cNvSpPr txBox="1"/>
          <p:nvPr/>
        </p:nvSpPr>
        <p:spPr>
          <a:xfrm>
            <a:off x="4572022" y="1398413"/>
            <a:ext cx="2145813" cy="430887"/>
          </a:xfrm>
          <a:prstGeom prst="rect">
            <a:avLst/>
          </a:prstGeom>
          <a:noFill/>
        </p:spPr>
        <p:txBody>
          <a:bodyPr wrap="square" rtlCol="0">
            <a:spAutoFit/>
          </a:bodyPr>
          <a:lstStyle/>
          <a:p>
            <a:r>
              <a:rPr lang="en-US" sz="2200" dirty="0"/>
              <a:t>Decision Maker</a:t>
            </a:r>
          </a:p>
        </p:txBody>
      </p:sp>
      <p:sp>
        <p:nvSpPr>
          <p:cNvPr id="12" name="TextBox 11">
            <a:extLst>
              <a:ext uri="{FF2B5EF4-FFF2-40B4-BE49-F238E27FC236}">
                <a16:creationId xmlns:a16="http://schemas.microsoft.com/office/drawing/2014/main" id="{02812811-D6BB-45A3-BA07-218717DF873E}"/>
              </a:ext>
            </a:extLst>
          </p:cNvPr>
          <p:cNvSpPr txBox="1"/>
          <p:nvPr/>
        </p:nvSpPr>
        <p:spPr>
          <a:xfrm>
            <a:off x="7558997" y="1361661"/>
            <a:ext cx="1804416" cy="769441"/>
          </a:xfrm>
          <a:prstGeom prst="rect">
            <a:avLst/>
          </a:prstGeom>
          <a:noFill/>
        </p:spPr>
        <p:txBody>
          <a:bodyPr wrap="square" rtlCol="0">
            <a:spAutoFit/>
          </a:bodyPr>
          <a:lstStyle/>
          <a:p>
            <a:r>
              <a:rPr lang="en-US" sz="2200" dirty="0"/>
              <a:t>Appeal Officer </a:t>
            </a:r>
          </a:p>
        </p:txBody>
      </p:sp>
      <p:sp>
        <p:nvSpPr>
          <p:cNvPr id="13" name="TextBox 12">
            <a:extLst>
              <a:ext uri="{FF2B5EF4-FFF2-40B4-BE49-F238E27FC236}">
                <a16:creationId xmlns:a16="http://schemas.microsoft.com/office/drawing/2014/main" id="{41271272-3A94-447F-9D63-4E2BB99B7DFB}"/>
              </a:ext>
            </a:extLst>
          </p:cNvPr>
          <p:cNvSpPr txBox="1"/>
          <p:nvPr/>
        </p:nvSpPr>
        <p:spPr>
          <a:xfrm>
            <a:off x="9985788" y="1128067"/>
            <a:ext cx="1852704" cy="1107996"/>
          </a:xfrm>
          <a:prstGeom prst="rect">
            <a:avLst/>
          </a:prstGeom>
          <a:noFill/>
        </p:spPr>
        <p:txBody>
          <a:bodyPr wrap="square" rtlCol="0">
            <a:spAutoFit/>
          </a:bodyPr>
          <a:lstStyle/>
          <a:p>
            <a:r>
              <a:rPr lang="en-US" sz="2200" dirty="0"/>
              <a:t>Informal Resolution Facilitator  </a:t>
            </a:r>
          </a:p>
        </p:txBody>
      </p:sp>
      <p:sp>
        <p:nvSpPr>
          <p:cNvPr id="10" name="Arrow: Right 9">
            <a:extLst>
              <a:ext uri="{FF2B5EF4-FFF2-40B4-BE49-F238E27FC236}">
                <a16:creationId xmlns:a16="http://schemas.microsoft.com/office/drawing/2014/main" id="{399C247F-321D-408F-BE97-4E9DD424B6B6}"/>
              </a:ext>
            </a:extLst>
          </p:cNvPr>
          <p:cNvSpPr/>
          <p:nvPr/>
        </p:nvSpPr>
        <p:spPr>
          <a:xfrm rot="8287628">
            <a:off x="3585790" y="1691039"/>
            <a:ext cx="1119487" cy="3173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47960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826489A7-824F-42B7-A573-A9E59EE61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835" y="2131102"/>
            <a:ext cx="5474165" cy="4726898"/>
          </a:xfrm>
          <a:prstGeom prst="rect">
            <a:avLst/>
          </a:prstGeom>
        </p:spPr>
      </p:pic>
      <p:sp>
        <p:nvSpPr>
          <p:cNvPr id="2" name="Title 1">
            <a:extLst>
              <a:ext uri="{FF2B5EF4-FFF2-40B4-BE49-F238E27FC236}">
                <a16:creationId xmlns:a16="http://schemas.microsoft.com/office/drawing/2014/main" id="{2FB84B57-8254-4C74-A55A-B926450DA224}"/>
              </a:ext>
            </a:extLst>
          </p:cNvPr>
          <p:cNvSpPr>
            <a:spLocks noGrp="1"/>
          </p:cNvSpPr>
          <p:nvPr>
            <p:ph type="title"/>
          </p:nvPr>
        </p:nvSpPr>
        <p:spPr>
          <a:xfrm>
            <a:off x="606778" y="1644"/>
            <a:ext cx="10972440" cy="1144800"/>
          </a:xfrm>
        </p:spPr>
        <p:txBody>
          <a:bodyPr/>
          <a:lstStyle/>
          <a:p>
            <a:pPr algn="ctr"/>
            <a:r>
              <a:rPr lang="en-US" sz="4000" dirty="0">
                <a:solidFill>
                  <a:srgbClr val="124114"/>
                </a:solidFill>
                <a:latin typeface="Garamond" panose="02020404030301010803" pitchFamily="18" charset="0"/>
              </a:rPr>
              <a:t>The Decision Maker Decides</a:t>
            </a:r>
          </a:p>
        </p:txBody>
      </p:sp>
      <p:pic>
        <p:nvPicPr>
          <p:cNvPr id="4" name="Picture 3" descr="A group of people posing for the camera&#10;&#10;Description automatically generated">
            <a:extLst>
              <a:ext uri="{FF2B5EF4-FFF2-40B4-BE49-F238E27FC236}">
                <a16:creationId xmlns:a16="http://schemas.microsoft.com/office/drawing/2014/main" id="{A8C9E103-8F87-4A53-92C7-D03EECA15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64" y="1692482"/>
            <a:ext cx="5681515" cy="5165518"/>
          </a:xfrm>
          <a:prstGeom prst="rect">
            <a:avLst/>
          </a:prstGeom>
        </p:spPr>
      </p:pic>
      <p:sp>
        <p:nvSpPr>
          <p:cNvPr id="7" name="TextBox 6">
            <a:extLst>
              <a:ext uri="{FF2B5EF4-FFF2-40B4-BE49-F238E27FC236}">
                <a16:creationId xmlns:a16="http://schemas.microsoft.com/office/drawing/2014/main" id="{7C44F633-90E7-4562-8E25-C77DB9A8E3AC}"/>
              </a:ext>
            </a:extLst>
          </p:cNvPr>
          <p:cNvSpPr txBox="1"/>
          <p:nvPr/>
        </p:nvSpPr>
        <p:spPr>
          <a:xfrm>
            <a:off x="682572" y="1297345"/>
            <a:ext cx="1755768" cy="769441"/>
          </a:xfrm>
          <a:prstGeom prst="rect">
            <a:avLst/>
          </a:prstGeom>
          <a:noFill/>
        </p:spPr>
        <p:txBody>
          <a:bodyPr wrap="square" rtlCol="0">
            <a:spAutoFit/>
          </a:bodyPr>
          <a:lstStyle/>
          <a:p>
            <a:r>
              <a:rPr lang="en-US" sz="2200" dirty="0"/>
              <a:t>Title IX Coordinator</a:t>
            </a:r>
          </a:p>
        </p:txBody>
      </p:sp>
      <p:sp>
        <p:nvSpPr>
          <p:cNvPr id="8" name="TextBox 7">
            <a:extLst>
              <a:ext uri="{FF2B5EF4-FFF2-40B4-BE49-F238E27FC236}">
                <a16:creationId xmlns:a16="http://schemas.microsoft.com/office/drawing/2014/main" id="{E5F5150F-50F1-46BF-A462-6904A2789B91}"/>
              </a:ext>
            </a:extLst>
          </p:cNvPr>
          <p:cNvSpPr txBox="1"/>
          <p:nvPr/>
        </p:nvSpPr>
        <p:spPr>
          <a:xfrm>
            <a:off x="2584606" y="1398413"/>
            <a:ext cx="1987416" cy="430887"/>
          </a:xfrm>
          <a:prstGeom prst="rect">
            <a:avLst/>
          </a:prstGeom>
          <a:noFill/>
        </p:spPr>
        <p:txBody>
          <a:bodyPr wrap="square" rtlCol="0">
            <a:spAutoFit/>
          </a:bodyPr>
          <a:lstStyle/>
          <a:p>
            <a:r>
              <a:rPr lang="en-US" sz="2200" dirty="0"/>
              <a:t>Investigator </a:t>
            </a:r>
          </a:p>
        </p:txBody>
      </p:sp>
      <p:sp>
        <p:nvSpPr>
          <p:cNvPr id="9" name="TextBox 8">
            <a:extLst>
              <a:ext uri="{FF2B5EF4-FFF2-40B4-BE49-F238E27FC236}">
                <a16:creationId xmlns:a16="http://schemas.microsoft.com/office/drawing/2014/main" id="{9D2F94F0-935C-4BC5-9607-F17A541BB57F}"/>
              </a:ext>
            </a:extLst>
          </p:cNvPr>
          <p:cNvSpPr txBox="1"/>
          <p:nvPr/>
        </p:nvSpPr>
        <p:spPr>
          <a:xfrm>
            <a:off x="4572022" y="1398413"/>
            <a:ext cx="2145813" cy="430887"/>
          </a:xfrm>
          <a:prstGeom prst="rect">
            <a:avLst/>
          </a:prstGeom>
          <a:noFill/>
        </p:spPr>
        <p:txBody>
          <a:bodyPr wrap="square" rtlCol="0">
            <a:spAutoFit/>
          </a:bodyPr>
          <a:lstStyle/>
          <a:p>
            <a:r>
              <a:rPr lang="en-US" sz="2200" dirty="0"/>
              <a:t>Decision Maker</a:t>
            </a:r>
          </a:p>
        </p:txBody>
      </p:sp>
      <p:sp>
        <p:nvSpPr>
          <p:cNvPr id="12" name="TextBox 11">
            <a:extLst>
              <a:ext uri="{FF2B5EF4-FFF2-40B4-BE49-F238E27FC236}">
                <a16:creationId xmlns:a16="http://schemas.microsoft.com/office/drawing/2014/main" id="{02812811-D6BB-45A3-BA07-218717DF873E}"/>
              </a:ext>
            </a:extLst>
          </p:cNvPr>
          <p:cNvSpPr txBox="1"/>
          <p:nvPr/>
        </p:nvSpPr>
        <p:spPr>
          <a:xfrm>
            <a:off x="7558997" y="1361661"/>
            <a:ext cx="1804416" cy="769441"/>
          </a:xfrm>
          <a:prstGeom prst="rect">
            <a:avLst/>
          </a:prstGeom>
          <a:noFill/>
        </p:spPr>
        <p:txBody>
          <a:bodyPr wrap="square" rtlCol="0">
            <a:spAutoFit/>
          </a:bodyPr>
          <a:lstStyle/>
          <a:p>
            <a:r>
              <a:rPr lang="en-US" sz="2200" dirty="0"/>
              <a:t>Appeal Officer </a:t>
            </a:r>
          </a:p>
        </p:txBody>
      </p:sp>
      <p:sp>
        <p:nvSpPr>
          <p:cNvPr id="13" name="TextBox 12">
            <a:extLst>
              <a:ext uri="{FF2B5EF4-FFF2-40B4-BE49-F238E27FC236}">
                <a16:creationId xmlns:a16="http://schemas.microsoft.com/office/drawing/2014/main" id="{41271272-3A94-447F-9D63-4E2BB99B7DFB}"/>
              </a:ext>
            </a:extLst>
          </p:cNvPr>
          <p:cNvSpPr txBox="1"/>
          <p:nvPr/>
        </p:nvSpPr>
        <p:spPr>
          <a:xfrm>
            <a:off x="9985788" y="1128067"/>
            <a:ext cx="1852704" cy="1107996"/>
          </a:xfrm>
          <a:prstGeom prst="rect">
            <a:avLst/>
          </a:prstGeom>
          <a:noFill/>
        </p:spPr>
        <p:txBody>
          <a:bodyPr wrap="square" rtlCol="0">
            <a:spAutoFit/>
          </a:bodyPr>
          <a:lstStyle/>
          <a:p>
            <a:r>
              <a:rPr lang="en-US" sz="2200" dirty="0"/>
              <a:t>Informal Resolution Facilitator  </a:t>
            </a:r>
          </a:p>
        </p:txBody>
      </p:sp>
      <p:sp>
        <p:nvSpPr>
          <p:cNvPr id="10" name="Arrow: Right 9">
            <a:extLst>
              <a:ext uri="{FF2B5EF4-FFF2-40B4-BE49-F238E27FC236}">
                <a16:creationId xmlns:a16="http://schemas.microsoft.com/office/drawing/2014/main" id="{399C247F-321D-408F-BE97-4E9DD424B6B6}"/>
              </a:ext>
            </a:extLst>
          </p:cNvPr>
          <p:cNvSpPr/>
          <p:nvPr/>
        </p:nvSpPr>
        <p:spPr>
          <a:xfrm rot="8287628">
            <a:off x="6055964" y="1780692"/>
            <a:ext cx="1119487" cy="3173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404703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3"/>
          <p:cNvSpPr txBox="1"/>
          <p:nvPr/>
        </p:nvSpPr>
        <p:spPr>
          <a:xfrm>
            <a:off x="219456" y="892629"/>
            <a:ext cx="9806671" cy="422873"/>
          </a:xfrm>
          <a:prstGeom prst="rect">
            <a:avLst/>
          </a:prstGeom>
        </p:spPr>
        <p:txBody>
          <a:bodyPr wrap="square" lIns="0" tIns="0" rIns="0" bIns="0" rtlCol="0" anchor="t">
            <a:spAutoFit/>
          </a:bodyPr>
          <a:lstStyle/>
          <a:p>
            <a:pPr>
              <a:lnSpc>
                <a:spcPts val="2880"/>
              </a:lnSpc>
            </a:pPr>
            <a:r>
              <a:rPr lang="en-US" sz="4000" dirty="0">
                <a:solidFill>
                  <a:srgbClr val="124114"/>
                </a:solidFill>
                <a:latin typeface="Garamond" panose="02020404030301010803" pitchFamily="18" charset="0"/>
                <a:ea typeface="+mj-ea"/>
                <a:cs typeface="+mj-cs"/>
              </a:rPr>
              <a:t>The Investigator’s Role:</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1081548" y="1645920"/>
            <a:ext cx="10464276" cy="3631763"/>
          </a:xfrm>
          <a:prstGeom prst="rect">
            <a:avLst/>
          </a:prstGeom>
        </p:spPr>
        <p:txBody>
          <a:bodyPr wrap="square" lIns="0" tIns="0" rIns="0" bIns="0" rtlCol="0" anchor="t">
            <a:spAutoFit/>
          </a:bodyPr>
          <a:lstStyle/>
          <a:p>
            <a:pPr marL="461963" indent="-461963" algn="just">
              <a:lnSpc>
                <a:spcPct val="100000"/>
              </a:lnSpc>
              <a:spcBef>
                <a:spcPts val="600"/>
              </a:spcBef>
              <a:spcAft>
                <a:spcPts val="600"/>
              </a:spcAft>
              <a:buFont typeface="Wingdings" panose="05000000000000000000" pitchFamily="2" charset="2"/>
              <a:buChar char="q"/>
            </a:pPr>
            <a:r>
              <a:rPr lang="en-US" sz="2200" dirty="0">
                <a:latin typeface="Avenir Next LT Pro" panose="020B0504020202020204" pitchFamily="34" charset="0"/>
              </a:rPr>
              <a:t>To be neutral. </a:t>
            </a:r>
          </a:p>
          <a:p>
            <a:pPr marL="461963" indent="-461963" algn="just">
              <a:lnSpc>
                <a:spcPct val="100000"/>
              </a:lnSpc>
              <a:spcBef>
                <a:spcPts val="600"/>
              </a:spcBef>
              <a:spcAft>
                <a:spcPts val="600"/>
              </a:spcAft>
              <a:buFont typeface="Wingdings" panose="05000000000000000000" pitchFamily="2" charset="2"/>
              <a:buChar char="q"/>
            </a:pPr>
            <a:r>
              <a:rPr lang="en-US" sz="2200" dirty="0">
                <a:latin typeface="Avenir Next LT Pro" panose="020B0504020202020204" pitchFamily="34" charset="0"/>
              </a:rPr>
              <a:t>To interview witnesses.</a:t>
            </a:r>
          </a:p>
          <a:p>
            <a:pPr marL="461963" indent="-461963" algn="just">
              <a:lnSpc>
                <a:spcPct val="100000"/>
              </a:lnSpc>
              <a:spcBef>
                <a:spcPts val="600"/>
              </a:spcBef>
              <a:spcAft>
                <a:spcPts val="600"/>
              </a:spcAft>
              <a:buFont typeface="Wingdings" panose="05000000000000000000" pitchFamily="2" charset="2"/>
              <a:buChar char="q"/>
            </a:pPr>
            <a:r>
              <a:rPr lang="en-US" sz="2200" dirty="0">
                <a:latin typeface="Avenir Next LT Pro" panose="020B0504020202020204" pitchFamily="34" charset="0"/>
              </a:rPr>
              <a:t>To gather information (</a:t>
            </a:r>
            <a:r>
              <a:rPr lang="en-US" sz="2200" i="1" dirty="0">
                <a:latin typeface="Avenir Next LT Pro" panose="020B0504020202020204" pitchFamily="34" charset="0"/>
              </a:rPr>
              <a:t>e.g</a:t>
            </a:r>
            <a:r>
              <a:rPr lang="en-US" sz="2200" dirty="0">
                <a:latin typeface="Avenir Next LT Pro" panose="020B0504020202020204" pitchFamily="34" charset="0"/>
              </a:rPr>
              <a:t>., written statements, documents, video, audio). </a:t>
            </a:r>
          </a:p>
          <a:p>
            <a:pPr marL="461963" indent="-461963" algn="just">
              <a:lnSpc>
                <a:spcPct val="100000"/>
              </a:lnSpc>
              <a:spcBef>
                <a:spcPts val="600"/>
              </a:spcBef>
              <a:spcAft>
                <a:spcPts val="600"/>
              </a:spcAft>
              <a:buFont typeface="Wingdings" panose="05000000000000000000" pitchFamily="2" charset="2"/>
              <a:buChar char="q"/>
            </a:pPr>
            <a:r>
              <a:rPr lang="en-US" sz="2200" dirty="0">
                <a:latin typeface="Avenir Next LT Pro" panose="020B0504020202020204" pitchFamily="34" charset="0"/>
              </a:rPr>
              <a:t>To present information gathered to the parties and the Decision-Maker.</a:t>
            </a:r>
          </a:p>
          <a:p>
            <a:pPr marL="461963" indent="-461963" algn="just">
              <a:spcBef>
                <a:spcPts val="600"/>
              </a:spcBef>
              <a:spcAft>
                <a:spcPts val="600"/>
              </a:spcAft>
              <a:buFont typeface="Wingdings" panose="05000000000000000000" pitchFamily="2" charset="2"/>
              <a:buChar char="q"/>
            </a:pPr>
            <a:r>
              <a:rPr lang="en-US" sz="2200" b="1" dirty="0">
                <a:latin typeface="Avenir Next LT Pro" panose="020B0504020202020204" pitchFamily="34" charset="0"/>
              </a:rPr>
              <a:t>To give the parties an opportunity to review and respond to the evidence</a:t>
            </a:r>
            <a:r>
              <a:rPr lang="en-US" sz="2200" dirty="0">
                <a:latin typeface="Avenir Next LT Pro" panose="020B0504020202020204" pitchFamily="34" charset="0"/>
              </a:rPr>
              <a:t>. </a:t>
            </a:r>
          </a:p>
          <a:p>
            <a:pPr marL="461963" indent="-461963" algn="just">
              <a:lnSpc>
                <a:spcPct val="100000"/>
              </a:lnSpc>
              <a:spcBef>
                <a:spcPts val="600"/>
              </a:spcBef>
              <a:spcAft>
                <a:spcPts val="600"/>
              </a:spcAft>
              <a:buFont typeface="Wingdings" panose="05000000000000000000" pitchFamily="2" charset="2"/>
              <a:buChar char="q"/>
            </a:pPr>
            <a:r>
              <a:rPr lang="en-US" sz="2200" dirty="0">
                <a:latin typeface="Avenir Next LT Pro" panose="020B0504020202020204" pitchFamily="34" charset="0"/>
              </a:rPr>
              <a:t>To prepare the required investigative report.</a:t>
            </a:r>
          </a:p>
          <a:p>
            <a:pPr marL="461963" indent="-461963" algn="just">
              <a:spcBef>
                <a:spcPts val="600"/>
              </a:spcBef>
              <a:spcAft>
                <a:spcPts val="600"/>
              </a:spcAft>
              <a:buFont typeface="Wingdings" panose="05000000000000000000" pitchFamily="2" charset="2"/>
              <a:buChar char="q"/>
            </a:pPr>
            <a:r>
              <a:rPr lang="en-US" sz="2200" b="1" dirty="0">
                <a:latin typeface="Avenir Next LT Pro" panose="020B0504020202020204" pitchFamily="34" charset="0"/>
              </a:rPr>
              <a:t>To provide the parties with the investigative report and an opportunity to review and respond to the investigative report</a:t>
            </a:r>
            <a:r>
              <a:rPr lang="en-US" sz="2200" dirty="0">
                <a:latin typeface="Avenir Next LT Pro" panose="020B0504020202020204" pitchFamily="34" charset="0"/>
              </a:rPr>
              <a:t>. </a:t>
            </a:r>
          </a:p>
        </p:txBody>
      </p:sp>
      <p:sp>
        <p:nvSpPr>
          <p:cNvPr id="2" name="Slide Number Placeholder 1">
            <a:extLst>
              <a:ext uri="{FF2B5EF4-FFF2-40B4-BE49-F238E27FC236}">
                <a16:creationId xmlns:a16="http://schemas.microsoft.com/office/drawing/2014/main" id="{85C313DB-25A1-5D90-7775-5F49AF003D8C}"/>
              </a:ext>
            </a:extLst>
          </p:cNvPr>
          <p:cNvSpPr>
            <a:spLocks noGrp="1"/>
          </p:cNvSpPr>
          <p:nvPr>
            <p:ph type="sldNum" sz="quarter" idx="10"/>
          </p:nvPr>
        </p:nvSpPr>
        <p:spPr/>
        <p:txBody>
          <a:bodyPr/>
          <a:lstStyle/>
          <a:p>
            <a:fld id="{D5472318-D2C0-4B0A-B853-8CDC6E5DBB7E}" type="slidenum">
              <a:rPr lang="en-ID" smtClean="0"/>
              <a:pPr/>
              <a:t>18</a:t>
            </a:fld>
            <a:endParaRPr lang="en-ID" dirty="0"/>
          </a:p>
        </p:txBody>
      </p:sp>
    </p:spTree>
    <p:extLst>
      <p:ext uri="{BB962C8B-B14F-4D97-AF65-F5344CB8AC3E}">
        <p14:creationId xmlns:p14="http://schemas.microsoft.com/office/powerpoint/2010/main" val="244603332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76982" y="892629"/>
            <a:ext cx="9849146" cy="422873"/>
          </a:xfrm>
          <a:prstGeom prst="rect">
            <a:avLst/>
          </a:prstGeom>
        </p:spPr>
        <p:txBody>
          <a:bodyPr wrap="square" lIns="0" tIns="0" rIns="0" bIns="0" rtlCol="0" anchor="t">
            <a:spAutoFit/>
          </a:bodyPr>
          <a:lstStyle/>
          <a:p>
            <a:pPr>
              <a:lnSpc>
                <a:spcPts val="2880"/>
              </a:lnSpc>
            </a:pPr>
            <a:r>
              <a:rPr lang="en-US" sz="4000" dirty="0">
                <a:solidFill>
                  <a:srgbClr val="124114"/>
                </a:solidFill>
                <a:latin typeface="Garamond" panose="02020404030301010803" pitchFamily="18" charset="0"/>
                <a:ea typeface="+mj-ea"/>
                <a:cs typeface="+mj-cs"/>
              </a:rPr>
              <a:t>If You Are The Investigator:</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1247400" y="1808137"/>
            <a:ext cx="10627608" cy="6109365"/>
          </a:xfrm>
          <a:prstGeom prst="rect">
            <a:avLst/>
          </a:prstGeom>
        </p:spPr>
        <p:txBody>
          <a:bodyPr wrap="square" lIns="0" tIns="0" rIns="0" bIns="0" rtlCol="0" anchor="t">
            <a:spAutoFit/>
          </a:bodyPr>
          <a:lstStyle/>
          <a:p>
            <a:pPr marL="461963" indent="-461963">
              <a:lnSpc>
                <a:spcPct val="100000"/>
              </a:lnSpc>
              <a:spcBef>
                <a:spcPts val="600"/>
              </a:spcBef>
              <a:spcAft>
                <a:spcPts val="600"/>
              </a:spcAft>
              <a:buFont typeface="Wingdings" panose="05000000000000000000" pitchFamily="2" charset="2"/>
              <a:buChar char="q"/>
            </a:pPr>
            <a:r>
              <a:rPr lang="en-US" sz="2800" dirty="0">
                <a:latin typeface="Avenir Next LT Pro" panose="020B0504020202020204" pitchFamily="34" charset="0"/>
              </a:rPr>
              <a:t>Be respectful of all parties (Complainant, Respondent, and the witnesses). </a:t>
            </a:r>
          </a:p>
          <a:p>
            <a:pPr marL="461963" indent="-461963">
              <a:lnSpc>
                <a:spcPct val="100000"/>
              </a:lnSpc>
              <a:spcBef>
                <a:spcPts val="600"/>
              </a:spcBef>
              <a:spcAft>
                <a:spcPts val="600"/>
              </a:spcAft>
              <a:buFont typeface="Wingdings" panose="05000000000000000000" pitchFamily="2" charset="2"/>
              <a:buChar char="q"/>
            </a:pPr>
            <a:r>
              <a:rPr lang="en-US" sz="2800" dirty="0">
                <a:latin typeface="Avenir Next LT Pro" panose="020B0504020202020204" pitchFamily="34" charset="0"/>
              </a:rPr>
              <a:t>Be neutral. </a:t>
            </a:r>
          </a:p>
          <a:p>
            <a:pPr marL="461963" indent="-461963">
              <a:lnSpc>
                <a:spcPct val="100000"/>
              </a:lnSpc>
              <a:spcBef>
                <a:spcPts val="600"/>
              </a:spcBef>
              <a:spcAft>
                <a:spcPts val="600"/>
              </a:spcAft>
              <a:buFont typeface="Wingdings" panose="05000000000000000000" pitchFamily="2" charset="2"/>
              <a:buChar char="q"/>
            </a:pPr>
            <a:r>
              <a:rPr lang="en-US" sz="2800" dirty="0">
                <a:latin typeface="Avenir Next LT Pro" panose="020B0504020202020204" pitchFamily="34" charset="0"/>
              </a:rPr>
              <a:t>Use common sense (</a:t>
            </a:r>
            <a:r>
              <a:rPr lang="en-US" sz="2800" b="1" dirty="0">
                <a:latin typeface="Avenir Next LT Pro" panose="020B0504020202020204" pitchFamily="34" charset="0"/>
              </a:rPr>
              <a:t>pay attention to signals and document them</a:t>
            </a:r>
            <a:r>
              <a:rPr lang="en-US" sz="2800" dirty="0">
                <a:latin typeface="Avenir Next LT Pro" panose="020B0504020202020204" pitchFamily="34" charset="0"/>
              </a:rPr>
              <a:t>).</a:t>
            </a:r>
          </a:p>
          <a:p>
            <a:pPr marL="461963" indent="-461963">
              <a:lnSpc>
                <a:spcPct val="100000"/>
              </a:lnSpc>
              <a:spcBef>
                <a:spcPts val="600"/>
              </a:spcBef>
              <a:spcAft>
                <a:spcPts val="600"/>
              </a:spcAft>
              <a:buFont typeface="Wingdings" panose="05000000000000000000" pitchFamily="2" charset="2"/>
              <a:buChar char="q"/>
            </a:pPr>
            <a:r>
              <a:rPr lang="en-US" sz="2800" dirty="0">
                <a:latin typeface="Avenir Next LT Pro" panose="020B0504020202020204" pitchFamily="34" charset="0"/>
              </a:rPr>
              <a:t>Do not tolerate retaliation and remind witnesses about anti-retaliation policy. </a:t>
            </a:r>
          </a:p>
          <a:p>
            <a:pPr marL="461963" indent="-461963">
              <a:lnSpc>
                <a:spcPct val="100000"/>
              </a:lnSpc>
              <a:spcBef>
                <a:spcPts val="600"/>
              </a:spcBef>
              <a:spcAft>
                <a:spcPts val="600"/>
              </a:spcAft>
              <a:buFont typeface="Wingdings" panose="05000000000000000000" pitchFamily="2" charset="2"/>
              <a:buChar char="q"/>
            </a:pPr>
            <a:r>
              <a:rPr lang="en-US" sz="2800" dirty="0">
                <a:latin typeface="Avenir Next LT Pro" panose="020B0504020202020204" pitchFamily="34" charset="0"/>
              </a:rPr>
              <a:t>Document, document, document!</a:t>
            </a:r>
          </a:p>
          <a:p>
            <a:r>
              <a:rPr lang="en-US" sz="4000" dirty="0"/>
              <a:t> </a:t>
            </a:r>
          </a:p>
          <a:p>
            <a:pPr lvl="0"/>
            <a:r>
              <a:rPr lang="en-US" sz="4000" b="1" dirty="0"/>
              <a:t> </a:t>
            </a:r>
            <a:endParaRPr lang="en-US" sz="4000" dirty="0"/>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p:txBody>
      </p:sp>
      <p:sp>
        <p:nvSpPr>
          <p:cNvPr id="2" name="Slide Number Placeholder 1">
            <a:extLst>
              <a:ext uri="{FF2B5EF4-FFF2-40B4-BE49-F238E27FC236}">
                <a16:creationId xmlns:a16="http://schemas.microsoft.com/office/drawing/2014/main" id="{B85B2A7D-7432-92E9-1929-8E0FDD029EDC}"/>
              </a:ext>
            </a:extLst>
          </p:cNvPr>
          <p:cNvSpPr>
            <a:spLocks noGrp="1"/>
          </p:cNvSpPr>
          <p:nvPr>
            <p:ph type="sldNum" sz="quarter" idx="10"/>
          </p:nvPr>
        </p:nvSpPr>
        <p:spPr/>
        <p:txBody>
          <a:bodyPr/>
          <a:lstStyle/>
          <a:p>
            <a:fld id="{D5472318-D2C0-4B0A-B853-8CDC6E5DBB7E}" type="slidenum">
              <a:rPr lang="en-ID" smtClean="0"/>
              <a:pPr/>
              <a:t>19</a:t>
            </a:fld>
            <a:endParaRPr lang="en-ID" dirty="0"/>
          </a:p>
        </p:txBody>
      </p:sp>
    </p:spTree>
    <p:extLst>
      <p:ext uri="{BB962C8B-B14F-4D97-AF65-F5344CB8AC3E}">
        <p14:creationId xmlns:p14="http://schemas.microsoft.com/office/powerpoint/2010/main" val="163345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EA8D31-5A3C-523A-615C-432EF516E79A}"/>
              </a:ext>
            </a:extLst>
          </p:cNvPr>
          <p:cNvSpPr>
            <a:spLocks noGrp="1"/>
          </p:cNvSpPr>
          <p:nvPr>
            <p:ph type="title"/>
          </p:nvPr>
        </p:nvSpPr>
        <p:spPr/>
        <p:txBody>
          <a:bodyPr/>
          <a:lstStyle/>
          <a:p>
            <a:r>
              <a:rPr lang="en-US" dirty="0">
                <a:solidFill>
                  <a:srgbClr val="A98E16"/>
                </a:solidFill>
              </a:rPr>
              <a:t>Meet the Presenter </a:t>
            </a:r>
            <a:endParaRPr lang="en-ID" dirty="0">
              <a:solidFill>
                <a:srgbClr val="A98E16"/>
              </a:solidFill>
            </a:endParaRPr>
          </a:p>
        </p:txBody>
      </p:sp>
      <p:sp>
        <p:nvSpPr>
          <p:cNvPr id="2" name="TextBox 1">
            <a:extLst>
              <a:ext uri="{FF2B5EF4-FFF2-40B4-BE49-F238E27FC236}">
                <a16:creationId xmlns:a16="http://schemas.microsoft.com/office/drawing/2014/main" id="{9CDB18F6-A571-CB34-391E-90EE110B8768}"/>
              </a:ext>
            </a:extLst>
          </p:cNvPr>
          <p:cNvSpPr txBox="1"/>
          <p:nvPr/>
        </p:nvSpPr>
        <p:spPr>
          <a:xfrm>
            <a:off x="7023652" y="717510"/>
            <a:ext cx="4542599" cy="4061689"/>
          </a:xfrm>
          <a:prstGeom prst="rect">
            <a:avLst/>
          </a:prstGeom>
          <a:noFill/>
        </p:spPr>
        <p:txBody>
          <a:bodyPr wrap="square" rtlCol="0">
            <a:spAutoFit/>
          </a:bodyPr>
          <a:lstStyle/>
          <a:p>
            <a:r>
              <a:rPr lang="en-US" sz="2133" dirty="0">
                <a:solidFill>
                  <a:srgbClr val="2C2C2C"/>
                </a:solidFill>
                <a:latin typeface="Avenir Next LT Pro Demi" panose="020B0704020202020204" pitchFamily="34" charset="0"/>
                <a:ea typeface="Plus Jakarta Sans Light" pitchFamily="34" charset="-122"/>
                <a:cs typeface="Plus Jakarta Sans Light" pitchFamily="34" charset="-120"/>
              </a:rPr>
              <a:t>Michelle Alcala</a:t>
            </a:r>
          </a:p>
          <a:p>
            <a:r>
              <a:rPr lang="en-US" sz="2133" dirty="0">
                <a:solidFill>
                  <a:srgbClr val="2C2C2C"/>
                </a:solidFill>
                <a:latin typeface="Avenir Next LT Pro" panose="020B0504020202020204" pitchFamily="34" charset="0"/>
                <a:ea typeface="Plus Jakarta Sans Light" pitchFamily="34" charset="-122"/>
                <a:cs typeface="Plus Jakarta Sans Light" pitchFamily="34" charset="-120"/>
              </a:rPr>
              <a:t>Partner</a:t>
            </a:r>
          </a:p>
          <a:p>
            <a:pPr>
              <a:lnSpc>
                <a:spcPct val="150000"/>
              </a:lnSpc>
            </a:pPr>
            <a:endParaRPr lang="en-US" sz="1200" dirty="0">
              <a:solidFill>
                <a:srgbClr val="2C2C2C"/>
              </a:solidFill>
              <a:latin typeface="Avenir Next LT Pro" panose="020B0504020202020204" pitchFamily="34" charset="0"/>
              <a:ea typeface="Plus Jakarta Sans Light" pitchFamily="34" charset="-122"/>
            </a:endParaRPr>
          </a:p>
          <a:p>
            <a:pPr>
              <a:lnSpc>
                <a:spcPct val="150000"/>
              </a:lnSpc>
            </a:pPr>
            <a:r>
              <a:rPr lang="en-US" sz="2133" dirty="0">
                <a:solidFill>
                  <a:srgbClr val="2C2C2C"/>
                </a:solidFill>
                <a:latin typeface="Avenir Next LT Pro Demi" panose="020B0704020202020204" pitchFamily="34" charset="0"/>
                <a:ea typeface="Plus Jakarta Sans Light" pitchFamily="34" charset="-122"/>
              </a:rPr>
              <a:t>Education: </a:t>
            </a:r>
          </a:p>
          <a:p>
            <a:r>
              <a:rPr lang="en-US" sz="2133" dirty="0">
                <a:latin typeface="Avenir Next LT Pro" panose="020B0504020202020204" pitchFamily="34" charset="0"/>
              </a:rPr>
              <a:t>Harvard Law School, J.D., 2003</a:t>
            </a:r>
          </a:p>
          <a:p>
            <a:r>
              <a:rPr lang="en-US" sz="2133" dirty="0">
                <a:latin typeface="Avenir Next LT Pro" panose="020B0504020202020204" pitchFamily="34" charset="0"/>
              </a:rPr>
              <a:t>Northeastern University, B.S., 2000</a:t>
            </a:r>
            <a:endParaRPr lang="en-ID" sz="2133" dirty="0">
              <a:latin typeface="Avenir Next LT Pro" panose="020B0504020202020204" pitchFamily="34" charset="0"/>
            </a:endParaRPr>
          </a:p>
          <a:p>
            <a:pPr>
              <a:lnSpc>
                <a:spcPct val="150000"/>
              </a:lnSpc>
            </a:pPr>
            <a:endParaRPr lang="en-US" sz="2133" dirty="0">
              <a:solidFill>
                <a:srgbClr val="2C2C2C"/>
              </a:solidFill>
              <a:latin typeface="Avenir Next LT Pro" panose="020B0504020202020204" pitchFamily="34" charset="0"/>
              <a:ea typeface="Plus Jakarta Sans Light" pitchFamily="34" charset="-122"/>
            </a:endParaRPr>
          </a:p>
          <a:p>
            <a:pPr>
              <a:lnSpc>
                <a:spcPct val="150000"/>
              </a:lnSpc>
            </a:pPr>
            <a:r>
              <a:rPr lang="en-US" sz="2133" dirty="0">
                <a:solidFill>
                  <a:srgbClr val="2C2C2C"/>
                </a:solidFill>
                <a:latin typeface="Avenir Next LT Pro Demi" panose="020B0704020202020204" pitchFamily="34" charset="0"/>
                <a:ea typeface="Plus Jakarta Sans Light" pitchFamily="34" charset="-122"/>
              </a:rPr>
              <a:t>Practice areas: </a:t>
            </a:r>
          </a:p>
          <a:p>
            <a:r>
              <a:rPr lang="en-US" sz="2133" dirty="0">
                <a:solidFill>
                  <a:srgbClr val="2C2C2C"/>
                </a:solidFill>
                <a:latin typeface="Avenir Next LT Pro" panose="020B0504020202020204" pitchFamily="34" charset="0"/>
                <a:ea typeface="Plus Jakarta Sans Light" pitchFamily="34" charset="-122"/>
              </a:rPr>
              <a:t>General Education Law</a:t>
            </a:r>
          </a:p>
          <a:p>
            <a:r>
              <a:rPr lang="en-US" sz="2133" dirty="0">
                <a:solidFill>
                  <a:srgbClr val="2C2C2C"/>
                </a:solidFill>
                <a:latin typeface="Avenir Next LT Pro" panose="020B0504020202020204" pitchFamily="34" charset="0"/>
                <a:ea typeface="Plus Jakarta Sans Light" pitchFamily="34" charset="-122"/>
              </a:rPr>
              <a:t>Employment Law</a:t>
            </a:r>
          </a:p>
          <a:p>
            <a:pPr>
              <a:lnSpc>
                <a:spcPct val="150000"/>
              </a:lnSpc>
            </a:pPr>
            <a:endParaRPr lang="en-US" sz="1200" dirty="0">
              <a:solidFill>
                <a:srgbClr val="2C2C2C"/>
              </a:solidFill>
              <a:latin typeface="Avenir Next LT Pro" panose="020B0504020202020204" pitchFamily="34" charset="0"/>
              <a:ea typeface="Plus Jakarta Sans Light" pitchFamily="34" charset="-122"/>
            </a:endParaRPr>
          </a:p>
        </p:txBody>
      </p:sp>
      <p:pic>
        <p:nvPicPr>
          <p:cNvPr id="4" name="Picture 3">
            <a:extLst>
              <a:ext uri="{FF2B5EF4-FFF2-40B4-BE49-F238E27FC236}">
                <a16:creationId xmlns:a16="http://schemas.microsoft.com/office/drawing/2014/main" id="{3DE969D9-26A8-3B0D-2EAE-5AD34A6D7A7B}"/>
              </a:ext>
            </a:extLst>
          </p:cNvPr>
          <p:cNvPicPr>
            <a:picLocks noChangeAspect="1"/>
          </p:cNvPicPr>
          <p:nvPr/>
        </p:nvPicPr>
        <p:blipFill>
          <a:blip r:embed="rId2"/>
          <a:stretch>
            <a:fillRect/>
          </a:stretch>
        </p:blipFill>
        <p:spPr>
          <a:xfrm>
            <a:off x="3798592" y="717510"/>
            <a:ext cx="2669758" cy="4004637"/>
          </a:xfrm>
          <a:prstGeom prst="rect">
            <a:avLst/>
          </a:prstGeom>
        </p:spPr>
      </p:pic>
      <p:pic>
        <p:nvPicPr>
          <p:cNvPr id="1026" name="Picture 2" descr="A picture containing text, outdoor&#10;&#10;Description automatically generated">
            <a:extLst>
              <a:ext uri="{FF2B5EF4-FFF2-40B4-BE49-F238E27FC236}">
                <a16:creationId xmlns:a16="http://schemas.microsoft.com/office/drawing/2014/main" id="{1C3661DC-CB72-1B65-9496-EC71EB5CB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560" y="4498704"/>
            <a:ext cx="20383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582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27970" y="514795"/>
            <a:ext cx="3251499" cy="492443"/>
          </a:xfrm>
          <a:prstGeom prst="rect">
            <a:avLst/>
          </a:prstGeom>
        </p:spPr>
        <p:txBody>
          <a:bodyPr wrap="square" lIns="0" tIns="0" rIns="0" bIns="0" rtlCol="0" anchor="t">
            <a:spAutoFit/>
          </a:bodyPr>
          <a:lstStyle>
            <a:defPPr>
              <a:defRPr lang="en-US"/>
            </a:defPPr>
            <a:lvl1pPr>
              <a:lnSpc>
                <a:spcPts val="2880"/>
              </a:lnSpc>
              <a:defRPr sz="4000">
                <a:solidFill>
                  <a:srgbClr val="124114"/>
                </a:solidFill>
                <a:latin typeface="Garamond" panose="02020404030301010803" pitchFamily="18" charset="0"/>
                <a:ea typeface="+mj-ea"/>
                <a:cs typeface="+mj-cs"/>
              </a:defRPr>
            </a:lvl1pPr>
          </a:lstStyle>
          <a:p>
            <a:r>
              <a:rPr lang="en-US" dirty="0"/>
              <a:t>Documentation</a:t>
            </a:r>
          </a:p>
        </p:txBody>
      </p:sp>
      <p:sp>
        <p:nvSpPr>
          <p:cNvPr id="4" name="Rectangle 3">
            <a:extLst>
              <a:ext uri="{FF2B5EF4-FFF2-40B4-BE49-F238E27FC236}">
                <a16:creationId xmlns:a16="http://schemas.microsoft.com/office/drawing/2014/main" id="{DF69F2F1-87D7-4DC9-B71E-B54E2BC66CF4}"/>
              </a:ext>
            </a:extLst>
          </p:cNvPr>
          <p:cNvSpPr/>
          <p:nvPr/>
        </p:nvSpPr>
        <p:spPr>
          <a:xfrm>
            <a:off x="1133856" y="1356122"/>
            <a:ext cx="10934304" cy="5109091"/>
          </a:xfrm>
          <a:prstGeom prst="rect">
            <a:avLst/>
          </a:prstGeom>
        </p:spPr>
        <p:txBody>
          <a:bodyPr wrap="square">
            <a:spAutoFit/>
          </a:bodyPr>
          <a:lstStyle/>
          <a:p>
            <a:pPr marL="688975" indent="-684213" algn="just">
              <a:lnSpc>
                <a:spcPct val="100000"/>
              </a:lnSpc>
              <a:spcBef>
                <a:spcPts val="0"/>
              </a:spcBef>
              <a:buFont typeface="Wingdings" panose="05000000000000000000" pitchFamily="2" charset="2"/>
              <a:buChar char="q"/>
            </a:pPr>
            <a:r>
              <a:rPr lang="en-US" sz="2200" dirty="0">
                <a:latin typeface="Avenir Next LT Pro" panose="020B0504020202020204" pitchFamily="34" charset="0"/>
              </a:rPr>
              <a:t>Notes may be evidence. Write as if the jury is reading over your shoulder.</a:t>
            </a:r>
          </a:p>
          <a:p>
            <a:pPr marL="688975" indent="-684213" algn="just">
              <a:lnSpc>
                <a:spcPct val="100000"/>
              </a:lnSpc>
              <a:spcBef>
                <a:spcPts val="0"/>
              </a:spcBef>
              <a:buFont typeface="Wingdings" panose="05000000000000000000" pitchFamily="2" charset="2"/>
              <a:buChar char="q"/>
            </a:pPr>
            <a:endParaRPr lang="en-US" sz="2200" dirty="0">
              <a:latin typeface="Avenir Next LT Pro" panose="020B0504020202020204" pitchFamily="34" charset="0"/>
            </a:endParaRPr>
          </a:p>
          <a:p>
            <a:pPr marL="688975" indent="-684213" algn="just">
              <a:lnSpc>
                <a:spcPct val="100000"/>
              </a:lnSpc>
              <a:spcBef>
                <a:spcPts val="0"/>
              </a:spcBef>
              <a:buFont typeface="Wingdings" panose="05000000000000000000" pitchFamily="2" charset="2"/>
              <a:buChar char="q"/>
            </a:pPr>
            <a:r>
              <a:rPr lang="en-US" sz="2200" dirty="0">
                <a:latin typeface="Avenir Next LT Pro" panose="020B0504020202020204" pitchFamily="34" charset="0"/>
              </a:rPr>
              <a:t>Do not add editorial comments.</a:t>
            </a:r>
          </a:p>
          <a:p>
            <a:pPr marL="1146175" lvl="1" indent="-457200" algn="just">
              <a:lnSpc>
                <a:spcPct val="100000"/>
              </a:lnSpc>
              <a:spcBef>
                <a:spcPts val="0"/>
              </a:spcBef>
              <a:buFont typeface="Wingdings" panose="05000000000000000000" pitchFamily="2" charset="2"/>
              <a:buChar char="ü"/>
            </a:pPr>
            <a:r>
              <a:rPr lang="en-US" sz="2200" dirty="0">
                <a:latin typeface="Avenir Next LT Pro" panose="020B0504020202020204" pitchFamily="34" charset="0"/>
              </a:rPr>
              <a:t>“The witness seemed credible.”</a:t>
            </a:r>
          </a:p>
          <a:p>
            <a:pPr marL="1146175" lvl="1" indent="-457200" algn="just">
              <a:lnSpc>
                <a:spcPct val="100000"/>
              </a:lnSpc>
              <a:spcBef>
                <a:spcPts val="0"/>
              </a:spcBef>
              <a:buFont typeface="Wingdings" panose="05000000000000000000" pitchFamily="2" charset="2"/>
              <a:buChar char="ü"/>
            </a:pPr>
            <a:r>
              <a:rPr lang="en-US" sz="2200" dirty="0">
                <a:latin typeface="Avenir Next LT Pro" panose="020B0504020202020204" pitchFamily="34" charset="0"/>
              </a:rPr>
              <a:t>“The complainant was nervous.”</a:t>
            </a:r>
          </a:p>
          <a:p>
            <a:pPr marL="1146175" lvl="1" indent="-457200" algn="just">
              <a:lnSpc>
                <a:spcPct val="100000"/>
              </a:lnSpc>
              <a:spcBef>
                <a:spcPts val="0"/>
              </a:spcBef>
              <a:buFont typeface="Wingdings" panose="05000000000000000000" pitchFamily="2" charset="2"/>
              <a:buChar char="ü"/>
            </a:pPr>
            <a:endParaRPr lang="en-US" sz="2200" dirty="0">
              <a:latin typeface="Avenir Next LT Pro" panose="020B0504020202020204" pitchFamily="34" charset="0"/>
            </a:endParaRPr>
          </a:p>
          <a:p>
            <a:pPr marL="688975" lvl="1" indent="-684213" algn="just">
              <a:lnSpc>
                <a:spcPct val="100000"/>
              </a:lnSpc>
              <a:spcBef>
                <a:spcPts val="0"/>
              </a:spcBef>
              <a:buFont typeface="Wingdings" panose="05000000000000000000" pitchFamily="2" charset="2"/>
              <a:buChar char="q"/>
            </a:pPr>
            <a:r>
              <a:rPr lang="en-US" sz="2200" dirty="0">
                <a:latin typeface="Avenir Next LT Pro" panose="020B0504020202020204" pitchFamily="34" charset="0"/>
              </a:rPr>
              <a:t>Only include factual observations that may be evidence.  </a:t>
            </a:r>
          </a:p>
          <a:p>
            <a:pPr marL="1146175" lvl="2" indent="-457200" algn="just">
              <a:lnSpc>
                <a:spcPct val="100000"/>
              </a:lnSpc>
              <a:spcBef>
                <a:spcPts val="0"/>
              </a:spcBef>
              <a:buFont typeface="Wingdings" panose="05000000000000000000" pitchFamily="2" charset="2"/>
              <a:buChar char="ü"/>
            </a:pPr>
            <a:r>
              <a:rPr lang="en-US" sz="2200" dirty="0">
                <a:latin typeface="Avenir Next LT Pro" panose="020B0504020202020204" pitchFamily="34" charset="0"/>
              </a:rPr>
              <a:t>“The Respondent would not look me in the eye.”</a:t>
            </a:r>
          </a:p>
          <a:p>
            <a:pPr marL="1146175" lvl="4" indent="-457200" algn="just">
              <a:lnSpc>
                <a:spcPct val="100000"/>
              </a:lnSpc>
              <a:spcBef>
                <a:spcPts val="0"/>
              </a:spcBef>
              <a:buFont typeface="Wingdings" panose="05000000000000000000" pitchFamily="2" charset="2"/>
              <a:buChar char="ü"/>
            </a:pPr>
            <a:r>
              <a:rPr lang="en-US" sz="2200" dirty="0">
                <a:latin typeface="Avenir Next LT Pro" panose="020B0504020202020204" pitchFamily="34" charset="0"/>
              </a:rPr>
              <a:t>“The Respondent refused to tell me about previous misconduct allegations.”</a:t>
            </a:r>
          </a:p>
          <a:p>
            <a:pPr marL="1146175" lvl="4" indent="-457200" algn="just">
              <a:lnSpc>
                <a:spcPct val="100000"/>
              </a:lnSpc>
              <a:spcBef>
                <a:spcPts val="0"/>
              </a:spcBef>
              <a:buFont typeface="Wingdings" panose="05000000000000000000" pitchFamily="2" charset="2"/>
              <a:buChar char="ü"/>
            </a:pPr>
            <a:endParaRPr lang="en-US" sz="2200" dirty="0">
              <a:latin typeface="Avenir Next LT Pro" panose="020B0504020202020204" pitchFamily="34" charset="0"/>
            </a:endParaRPr>
          </a:p>
          <a:p>
            <a:pPr marL="688975" lvl="2" indent="-688975" algn="just">
              <a:lnSpc>
                <a:spcPct val="100000"/>
              </a:lnSpc>
              <a:spcBef>
                <a:spcPts val="0"/>
              </a:spcBef>
              <a:buFont typeface="Wingdings" panose="05000000000000000000" pitchFamily="2" charset="2"/>
              <a:buChar char="q"/>
            </a:pPr>
            <a:r>
              <a:rPr lang="en-US" sz="2200" dirty="0">
                <a:latin typeface="Avenir Next LT Pro" panose="020B0504020202020204" pitchFamily="34" charset="0"/>
              </a:rPr>
              <a:t>Prepare notes while information is fresh. </a:t>
            </a:r>
          </a:p>
          <a:p>
            <a:pPr marL="688975" lvl="2" indent="-688975" algn="just">
              <a:lnSpc>
                <a:spcPct val="100000"/>
              </a:lnSpc>
              <a:spcBef>
                <a:spcPts val="0"/>
              </a:spcBef>
              <a:buFont typeface="Wingdings" panose="05000000000000000000" pitchFamily="2" charset="2"/>
              <a:buChar char="q"/>
            </a:pPr>
            <a:endParaRPr lang="en-US" sz="2200" dirty="0">
              <a:latin typeface="Avenir Next LT Pro" panose="020B0504020202020204" pitchFamily="34" charset="0"/>
            </a:endParaRPr>
          </a:p>
          <a:p>
            <a:pPr marL="688975" lvl="2" indent="-688975" algn="just">
              <a:lnSpc>
                <a:spcPct val="100000"/>
              </a:lnSpc>
              <a:spcBef>
                <a:spcPts val="0"/>
              </a:spcBef>
              <a:buFont typeface="Wingdings" panose="05000000000000000000" pitchFamily="2" charset="2"/>
              <a:buChar char="q"/>
            </a:pPr>
            <a:r>
              <a:rPr lang="en-US" sz="2200" dirty="0">
                <a:latin typeface="Avenir Next LT Pro" panose="020B0504020202020204" pitchFamily="34" charset="0"/>
              </a:rPr>
              <a:t>Edit for accuracy and completeness. </a:t>
            </a:r>
          </a:p>
          <a:p>
            <a:endParaRPr lang="en-US" dirty="0"/>
          </a:p>
        </p:txBody>
      </p:sp>
      <p:sp>
        <p:nvSpPr>
          <p:cNvPr id="2" name="Slide Number Placeholder 1">
            <a:extLst>
              <a:ext uri="{FF2B5EF4-FFF2-40B4-BE49-F238E27FC236}">
                <a16:creationId xmlns:a16="http://schemas.microsoft.com/office/drawing/2014/main" id="{D5117F1D-10DC-E09A-A5F8-5C67B45AB0E0}"/>
              </a:ext>
            </a:extLst>
          </p:cNvPr>
          <p:cNvSpPr>
            <a:spLocks noGrp="1"/>
          </p:cNvSpPr>
          <p:nvPr>
            <p:ph type="sldNum" sz="quarter" idx="10"/>
          </p:nvPr>
        </p:nvSpPr>
        <p:spPr/>
        <p:txBody>
          <a:bodyPr/>
          <a:lstStyle/>
          <a:p>
            <a:fld id="{D5472318-D2C0-4B0A-B853-8CDC6E5DBB7E}" type="slidenum">
              <a:rPr lang="en-ID" smtClean="0"/>
              <a:pPr/>
              <a:t>20</a:t>
            </a:fld>
            <a:endParaRPr lang="en-ID" dirty="0"/>
          </a:p>
        </p:txBody>
      </p:sp>
    </p:spTree>
    <p:extLst>
      <p:ext uri="{BB962C8B-B14F-4D97-AF65-F5344CB8AC3E}">
        <p14:creationId xmlns:p14="http://schemas.microsoft.com/office/powerpoint/2010/main" val="2537924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9456" y="892629"/>
            <a:ext cx="9806671" cy="371897"/>
          </a:xfrm>
          <a:prstGeom prst="rect">
            <a:avLst/>
          </a:prstGeom>
        </p:spPr>
        <p:txBody>
          <a:bodyPr wrap="square" lIns="0" tIns="0" rIns="0" bIns="0" rtlCol="0" anchor="t">
            <a:spAutoFit/>
          </a:bodyPr>
          <a:lstStyle/>
          <a:p>
            <a:pPr>
              <a:lnSpc>
                <a:spcPts val="2880"/>
              </a:lnSpc>
            </a:pPr>
            <a:r>
              <a:rPr lang="en-US" sz="3000" b="1" dirty="0">
                <a:latin typeface="+mj-lt"/>
                <a:ea typeface="+mj-ea"/>
                <a:cs typeface="+mj-cs"/>
              </a:rPr>
              <a:t>Typical Steps of an Investigation</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619431" y="1595535"/>
            <a:ext cx="11448729" cy="4644348"/>
          </a:xfrm>
          <a:prstGeom prst="rect">
            <a:avLst/>
          </a:prstGeom>
        </p:spPr>
        <p:txBody>
          <a:bodyPr wrap="square" lIns="0" tIns="0" rIns="0" bIns="0" numCol="1" rtlCol="0" anchor="t">
            <a:spAutoFit/>
          </a:bodyPr>
          <a:lstStyle/>
          <a:p>
            <a:pPr marL="461963" indent="-461963">
              <a:lnSpc>
                <a:spcPct val="120000"/>
              </a:lnSpc>
              <a:spcAft>
                <a:spcPts val="600"/>
              </a:spcAft>
              <a:buFont typeface="+mj-lt"/>
              <a:buAutoNum type="arabicPeriod"/>
            </a:pPr>
            <a:r>
              <a:rPr lang="en-US" sz="2800" dirty="0">
                <a:latin typeface="Avenir Next LT Pro" panose="020B0504020202020204" pitchFamily="34" charset="0"/>
              </a:rPr>
              <a:t>Provide </a:t>
            </a:r>
            <a:r>
              <a:rPr lang="en-US" sz="2800" b="1" dirty="0">
                <a:latin typeface="Avenir Next LT Pro" panose="020B0504020202020204" pitchFamily="34" charset="0"/>
              </a:rPr>
              <a:t>Interview Notices </a:t>
            </a:r>
            <a:r>
              <a:rPr lang="en-US" sz="2800" dirty="0">
                <a:latin typeface="Avenir Next LT Pro" panose="020B0504020202020204" pitchFamily="34" charset="0"/>
              </a:rPr>
              <a:t>to Complainant and Respondent.</a:t>
            </a:r>
          </a:p>
          <a:p>
            <a:pPr marL="461963" indent="-461963">
              <a:lnSpc>
                <a:spcPct val="120000"/>
              </a:lnSpc>
              <a:spcAft>
                <a:spcPts val="600"/>
              </a:spcAft>
              <a:buFont typeface="+mj-lt"/>
              <a:buAutoNum type="arabicPeriod"/>
            </a:pPr>
            <a:r>
              <a:rPr lang="en-US" sz="2800" dirty="0">
                <a:latin typeface="Avenir Next LT Pro" panose="020B0504020202020204" pitchFamily="34" charset="0"/>
              </a:rPr>
              <a:t>Interview the Complainant. </a:t>
            </a:r>
          </a:p>
          <a:p>
            <a:pPr marL="461963" indent="-461963">
              <a:lnSpc>
                <a:spcPct val="120000"/>
              </a:lnSpc>
              <a:spcAft>
                <a:spcPts val="600"/>
              </a:spcAft>
              <a:buFont typeface="+mj-lt"/>
              <a:buAutoNum type="arabicPeriod"/>
            </a:pPr>
            <a:r>
              <a:rPr lang="en-US" sz="2800" dirty="0">
                <a:latin typeface="Avenir Next LT Pro" panose="020B0504020202020204" pitchFamily="34" charset="0"/>
              </a:rPr>
              <a:t>Interview the Respondent.</a:t>
            </a:r>
          </a:p>
          <a:p>
            <a:pPr marL="461963" indent="-461963">
              <a:lnSpc>
                <a:spcPct val="120000"/>
              </a:lnSpc>
              <a:spcAft>
                <a:spcPts val="600"/>
              </a:spcAft>
              <a:buFont typeface="+mj-lt"/>
              <a:buAutoNum type="arabicPeriod"/>
            </a:pPr>
            <a:r>
              <a:rPr lang="en-US" sz="2800" dirty="0">
                <a:latin typeface="Avenir Next LT Pro" panose="020B0504020202020204" pitchFamily="34" charset="0"/>
              </a:rPr>
              <a:t>Interview Witnesses.</a:t>
            </a:r>
          </a:p>
          <a:p>
            <a:pPr marL="461963" indent="-461963">
              <a:lnSpc>
                <a:spcPct val="120000"/>
              </a:lnSpc>
              <a:spcAft>
                <a:spcPts val="600"/>
              </a:spcAft>
              <a:buFont typeface="+mj-lt"/>
              <a:buAutoNum type="arabicPeriod"/>
            </a:pPr>
            <a:r>
              <a:rPr lang="en-US" sz="2800" b="1" dirty="0">
                <a:latin typeface="Avenir Next LT Pro" panose="020B0504020202020204" pitchFamily="34" charset="0"/>
              </a:rPr>
              <a:t>Provide the evidence to the parties and allow at least 10 days to review and respond in writing</a:t>
            </a:r>
            <a:r>
              <a:rPr lang="en-US" sz="2800" dirty="0">
                <a:latin typeface="Avenir Next LT Pro" panose="020B0504020202020204" pitchFamily="34" charset="0"/>
              </a:rPr>
              <a:t>.</a:t>
            </a:r>
          </a:p>
          <a:p>
            <a:pPr marL="461963" indent="-461963">
              <a:lnSpc>
                <a:spcPct val="120000"/>
              </a:lnSpc>
              <a:spcAft>
                <a:spcPts val="600"/>
              </a:spcAft>
              <a:buFont typeface="+mj-lt"/>
              <a:buAutoNum type="arabicPeriod"/>
            </a:pPr>
            <a:r>
              <a:rPr lang="en-US" sz="2800" dirty="0">
                <a:latin typeface="Avenir Next LT Pro" panose="020B0504020202020204" pitchFamily="34" charset="0"/>
              </a:rPr>
              <a:t>Prepare investigative report. </a:t>
            </a:r>
          </a:p>
          <a:p>
            <a:pPr>
              <a:lnSpc>
                <a:spcPct val="120000"/>
              </a:lnSpc>
              <a:spcBef>
                <a:spcPts val="0"/>
              </a:spcBef>
            </a:pPr>
            <a:endParaRPr lang="en-US" sz="2800" dirty="0"/>
          </a:p>
          <a:p>
            <a:pPr marL="742950" lvl="1" indent="-285750">
              <a:buFont typeface="Arial" panose="020B0604020202020204" pitchFamily="34" charset="0"/>
              <a:buChar char="•"/>
            </a:pPr>
            <a:endParaRPr lang="en-US" sz="300" dirty="0"/>
          </a:p>
        </p:txBody>
      </p:sp>
      <p:sp>
        <p:nvSpPr>
          <p:cNvPr id="2" name="Slide Number Placeholder 1">
            <a:extLst>
              <a:ext uri="{FF2B5EF4-FFF2-40B4-BE49-F238E27FC236}">
                <a16:creationId xmlns:a16="http://schemas.microsoft.com/office/drawing/2014/main" id="{84571EA0-DB35-E5A1-39DE-ACF5A5848497}"/>
              </a:ext>
            </a:extLst>
          </p:cNvPr>
          <p:cNvSpPr>
            <a:spLocks noGrp="1"/>
          </p:cNvSpPr>
          <p:nvPr>
            <p:ph type="sldNum" sz="quarter" idx="10"/>
          </p:nvPr>
        </p:nvSpPr>
        <p:spPr/>
        <p:txBody>
          <a:bodyPr/>
          <a:lstStyle/>
          <a:p>
            <a:fld id="{D5472318-D2C0-4B0A-B853-8CDC6E5DBB7E}" type="slidenum">
              <a:rPr lang="en-ID" smtClean="0"/>
              <a:pPr/>
              <a:t>21</a:t>
            </a:fld>
            <a:endParaRPr lang="en-ID" dirty="0"/>
          </a:p>
        </p:txBody>
      </p:sp>
    </p:spTree>
    <p:extLst>
      <p:ext uri="{BB962C8B-B14F-4D97-AF65-F5344CB8AC3E}">
        <p14:creationId xmlns:p14="http://schemas.microsoft.com/office/powerpoint/2010/main" val="1107607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76982" y="892629"/>
            <a:ext cx="9849146" cy="422873"/>
          </a:xfrm>
          <a:prstGeom prst="rect">
            <a:avLst/>
          </a:prstGeom>
        </p:spPr>
        <p:txBody>
          <a:bodyPr wrap="square" lIns="0" tIns="0" rIns="0" bIns="0" rtlCol="0" anchor="t">
            <a:spAutoFit/>
          </a:bodyPr>
          <a:lstStyle/>
          <a:p>
            <a:pPr>
              <a:lnSpc>
                <a:spcPts val="2880"/>
              </a:lnSpc>
            </a:pPr>
            <a:r>
              <a:rPr lang="en-US" sz="4000" dirty="0">
                <a:solidFill>
                  <a:srgbClr val="124114"/>
                </a:solidFill>
                <a:latin typeface="Garamond" panose="02020404030301010803" pitchFamily="18" charset="0"/>
                <a:ea typeface="+mj-ea"/>
                <a:cs typeface="+mj-cs"/>
              </a:rPr>
              <a:t>Typical Steps of an Investigation (cont’d)</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176982" y="1937665"/>
            <a:ext cx="11424146" cy="4514441"/>
          </a:xfrm>
          <a:prstGeom prst="rect">
            <a:avLst/>
          </a:prstGeom>
        </p:spPr>
        <p:txBody>
          <a:bodyPr wrap="square" lIns="0" tIns="0" rIns="0" bIns="0" numCol="1" rtlCol="0" anchor="t">
            <a:spAutoFit/>
          </a:bodyPr>
          <a:lstStyle/>
          <a:p>
            <a:pPr marL="914400" indent="-457200">
              <a:lnSpc>
                <a:spcPct val="120000"/>
              </a:lnSpc>
              <a:spcBef>
                <a:spcPts val="0"/>
              </a:spcBef>
              <a:spcAft>
                <a:spcPts val="600"/>
              </a:spcAft>
              <a:buAutoNum type="arabicPeriod" startAt="7"/>
            </a:pPr>
            <a:r>
              <a:rPr lang="en-US" sz="2600" dirty="0">
                <a:latin typeface="Avenir Next LT Pro" panose="020B0504020202020204" pitchFamily="34" charset="0"/>
              </a:rPr>
              <a:t>Provide Parties a copy of the investigative report. Give them at least 10 days to review and respond to the investigative report in writing for consideration by the investigator. </a:t>
            </a:r>
          </a:p>
          <a:p>
            <a:pPr marL="914400" indent="-457200">
              <a:lnSpc>
                <a:spcPct val="120000"/>
              </a:lnSpc>
              <a:spcBef>
                <a:spcPts val="0"/>
              </a:spcBef>
              <a:spcAft>
                <a:spcPts val="600"/>
              </a:spcAft>
              <a:buAutoNum type="arabicPeriod" startAt="7"/>
            </a:pPr>
            <a:r>
              <a:rPr lang="en-US" sz="2600" i="1" dirty="0">
                <a:latin typeface="Avenir Next LT Pro" panose="020B0504020202020204" pitchFamily="34" charset="0"/>
              </a:rPr>
              <a:t>Coordinator provides the investigative report to the Decision-Maker</a:t>
            </a:r>
            <a:r>
              <a:rPr lang="en-US" sz="2600" dirty="0">
                <a:latin typeface="Avenir Next LT Pro" panose="020B0504020202020204" pitchFamily="34" charset="0"/>
              </a:rPr>
              <a:t>.</a:t>
            </a:r>
          </a:p>
          <a:p>
            <a:pPr marL="914400" indent="-457200">
              <a:lnSpc>
                <a:spcPct val="120000"/>
              </a:lnSpc>
              <a:spcBef>
                <a:spcPts val="0"/>
              </a:spcBef>
              <a:spcAft>
                <a:spcPts val="600"/>
              </a:spcAft>
              <a:buAutoNum type="arabicPeriod" startAt="7"/>
            </a:pPr>
            <a:r>
              <a:rPr lang="en-US" sz="2600" dirty="0">
                <a:solidFill>
                  <a:srgbClr val="C00000"/>
                </a:solidFill>
                <a:latin typeface="Avenir Next LT Pro" panose="020B0504020202020204" pitchFamily="34" charset="0"/>
              </a:rPr>
              <a:t>A decision is made by the Decision-Maker (</a:t>
            </a:r>
            <a:r>
              <a:rPr lang="en-US" sz="2600" b="1" u="sng" dirty="0">
                <a:solidFill>
                  <a:srgbClr val="C00000"/>
                </a:solidFill>
                <a:latin typeface="Avenir Next LT Pro" panose="020B0504020202020204" pitchFamily="34" charset="0"/>
              </a:rPr>
              <a:t>note</a:t>
            </a:r>
            <a:r>
              <a:rPr lang="en-US" sz="2600" b="1" dirty="0">
                <a:solidFill>
                  <a:srgbClr val="C00000"/>
                </a:solidFill>
                <a:latin typeface="Avenir Next LT Pro" panose="020B0504020202020204" pitchFamily="34" charset="0"/>
              </a:rPr>
              <a:t>: DM must give parties opportunity to for a live hearing before reaching a decision</a:t>
            </a:r>
            <a:r>
              <a:rPr lang="en-US" sz="2600" dirty="0">
                <a:solidFill>
                  <a:srgbClr val="C00000"/>
                </a:solidFill>
                <a:latin typeface="Avenir Next LT Pro" panose="020B0504020202020204" pitchFamily="34" charset="0"/>
              </a:rPr>
              <a:t>).</a:t>
            </a:r>
          </a:p>
          <a:p>
            <a:pPr marL="914400" indent="-457200">
              <a:lnSpc>
                <a:spcPct val="120000"/>
              </a:lnSpc>
              <a:spcBef>
                <a:spcPts val="0"/>
              </a:spcBef>
              <a:spcAft>
                <a:spcPts val="600"/>
              </a:spcAft>
              <a:buAutoNum type="arabicPeriod" startAt="7"/>
            </a:pPr>
            <a:r>
              <a:rPr lang="en-US" sz="2600" dirty="0">
                <a:solidFill>
                  <a:srgbClr val="C00000"/>
                </a:solidFill>
                <a:latin typeface="Avenir Next LT Pro" panose="020B0504020202020204" pitchFamily="34" charset="0"/>
              </a:rPr>
              <a:t>The Decision-Maker makes findings and conclusions and takes remedial action if necessary</a:t>
            </a:r>
            <a:endParaRPr lang="en-US" sz="2600" dirty="0">
              <a:latin typeface="Avenir Next LT Pro" panose="020B0504020202020204" pitchFamily="34" charset="0"/>
            </a:endParaRPr>
          </a:p>
        </p:txBody>
      </p:sp>
      <p:sp>
        <p:nvSpPr>
          <p:cNvPr id="2" name="Slide Number Placeholder 1">
            <a:extLst>
              <a:ext uri="{FF2B5EF4-FFF2-40B4-BE49-F238E27FC236}">
                <a16:creationId xmlns:a16="http://schemas.microsoft.com/office/drawing/2014/main" id="{E88CF6B6-CC4B-71FF-4D6D-9794D9BD5E38}"/>
              </a:ext>
            </a:extLst>
          </p:cNvPr>
          <p:cNvSpPr>
            <a:spLocks noGrp="1"/>
          </p:cNvSpPr>
          <p:nvPr>
            <p:ph type="sldNum" sz="quarter" idx="10"/>
          </p:nvPr>
        </p:nvSpPr>
        <p:spPr/>
        <p:txBody>
          <a:bodyPr/>
          <a:lstStyle/>
          <a:p>
            <a:fld id="{D5472318-D2C0-4B0A-B853-8CDC6E5DBB7E}" type="slidenum">
              <a:rPr lang="en-ID" smtClean="0"/>
              <a:pPr/>
              <a:t>22</a:t>
            </a:fld>
            <a:endParaRPr lang="en-ID" dirty="0"/>
          </a:p>
        </p:txBody>
      </p:sp>
    </p:spTree>
    <p:extLst>
      <p:ext uri="{BB962C8B-B14F-4D97-AF65-F5344CB8AC3E}">
        <p14:creationId xmlns:p14="http://schemas.microsoft.com/office/powerpoint/2010/main" val="4268661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23364" y="994840"/>
            <a:ext cx="8745270" cy="4156363"/>
          </a:xfrm>
          <a:prstGeom prst="rect">
            <a:avLst/>
          </a:prstGeom>
          <a:solidFill>
            <a:srgbClr val="124114"/>
          </a:solidFill>
        </p:spPr>
      </p:sp>
      <p:sp>
        <p:nvSpPr>
          <p:cNvPr id="3" name="TextBox 3"/>
          <p:cNvSpPr txBox="1"/>
          <p:nvPr/>
        </p:nvSpPr>
        <p:spPr>
          <a:xfrm>
            <a:off x="4201885" y="2515177"/>
            <a:ext cx="3788229" cy="1115690"/>
          </a:xfrm>
          <a:prstGeom prst="rect">
            <a:avLst/>
          </a:prstGeom>
        </p:spPr>
        <p:txBody>
          <a:bodyPr wrap="square" lIns="0" tIns="0" rIns="0" bIns="0" rtlCol="0" anchor="t">
            <a:spAutoFit/>
          </a:bodyPr>
          <a:lstStyle/>
          <a:p>
            <a:pPr algn="ctr">
              <a:lnSpc>
                <a:spcPts val="2880"/>
              </a:lnSpc>
            </a:pPr>
            <a:r>
              <a:rPr lang="en-US" sz="2800" dirty="0">
                <a:solidFill>
                  <a:schemeClr val="bg1"/>
                </a:solidFill>
                <a:latin typeface="Garamond" panose="02020404030301010803" pitchFamily="18" charset="0"/>
                <a:ea typeface="+mj-ea"/>
                <a:cs typeface="+mj-cs"/>
              </a:rPr>
              <a:t>Written Notice Regarding Pending Title IX Investigation </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4" name="Slide Number Placeholder 3">
            <a:extLst>
              <a:ext uri="{FF2B5EF4-FFF2-40B4-BE49-F238E27FC236}">
                <a16:creationId xmlns:a16="http://schemas.microsoft.com/office/drawing/2014/main" id="{7BE2BD4B-338F-E44F-1417-71F30783E521}"/>
              </a:ext>
            </a:extLst>
          </p:cNvPr>
          <p:cNvSpPr>
            <a:spLocks noGrp="1"/>
          </p:cNvSpPr>
          <p:nvPr>
            <p:ph type="sldNum" sz="quarter" idx="10"/>
          </p:nvPr>
        </p:nvSpPr>
        <p:spPr/>
        <p:txBody>
          <a:bodyPr/>
          <a:lstStyle/>
          <a:p>
            <a:fld id="{D5472318-D2C0-4B0A-B853-8CDC6E5DBB7E}" type="slidenum">
              <a:rPr lang="en-ID" smtClean="0"/>
              <a:pPr/>
              <a:t>23</a:t>
            </a:fld>
            <a:endParaRPr lang="en-ID" dirty="0"/>
          </a:p>
        </p:txBody>
      </p:sp>
    </p:spTree>
    <p:extLst>
      <p:ext uri="{BB962C8B-B14F-4D97-AF65-F5344CB8AC3E}">
        <p14:creationId xmlns:p14="http://schemas.microsoft.com/office/powerpoint/2010/main" val="4148888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CustomShape 3"/>
          <p:cNvSpPr/>
          <p:nvPr/>
        </p:nvSpPr>
        <p:spPr>
          <a:xfrm>
            <a:off x="3834581" y="342505"/>
            <a:ext cx="7677612" cy="510396"/>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7000"/>
              </a:lnSpc>
              <a:spcAft>
                <a:spcPts val="799"/>
              </a:spcAft>
            </a:pPr>
            <a:r>
              <a:rPr lang="en-US" sz="3200" strike="noStrike" spc="-1" dirty="0">
                <a:solidFill>
                  <a:srgbClr val="124114"/>
                </a:solidFill>
                <a:latin typeface="Garamond" panose="02020404030301010803" pitchFamily="18" charset="0"/>
                <a:ea typeface="DejaVu Sans"/>
              </a:rPr>
              <a:t>Title IX Grievance Process: Notice of Interview</a:t>
            </a:r>
            <a:endParaRPr lang="en-US" sz="3200" strike="noStrike" spc="-1" dirty="0">
              <a:solidFill>
                <a:srgbClr val="124114"/>
              </a:solidFill>
              <a:latin typeface="Garamond" panose="02020404030301010803" pitchFamily="18" charset="0"/>
            </a:endParaRPr>
          </a:p>
        </p:txBody>
      </p:sp>
      <p:sp>
        <p:nvSpPr>
          <p:cNvPr id="415" name="CustomShape 5"/>
          <p:cNvSpPr/>
          <p:nvPr/>
        </p:nvSpPr>
        <p:spPr>
          <a:xfrm>
            <a:off x="3858927" y="1378524"/>
            <a:ext cx="7752970" cy="529188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400" b="1" spc="-1" dirty="0">
                <a:solidFill>
                  <a:srgbClr val="000000"/>
                </a:solidFill>
                <a:latin typeface="Avenir Next LT Pro" panose="020B0504020202020204" pitchFamily="34" charset="0"/>
                <a:ea typeface="DejaVu Sans"/>
              </a:rPr>
              <a:t>The </a:t>
            </a:r>
            <a:r>
              <a:rPr lang="en-US" sz="2400" b="1" u="sng" spc="-1" dirty="0">
                <a:solidFill>
                  <a:srgbClr val="000000"/>
                </a:solidFill>
                <a:latin typeface="Avenir Next LT Pro" panose="020B0504020202020204" pitchFamily="34" charset="0"/>
                <a:ea typeface="DejaVu Sans"/>
              </a:rPr>
              <a:t>Title IX Coordinator</a:t>
            </a:r>
            <a:r>
              <a:rPr lang="en-US" sz="2400" b="1" u="sng" strike="noStrike" spc="-1" dirty="0">
                <a:solidFill>
                  <a:srgbClr val="000000"/>
                </a:solidFill>
                <a:latin typeface="Avenir Next LT Pro" panose="020B0504020202020204" pitchFamily="34" charset="0"/>
                <a:ea typeface="DejaVu Sans"/>
              </a:rPr>
              <a:t> </a:t>
            </a:r>
            <a:r>
              <a:rPr lang="en-US" sz="2400" b="1" strike="noStrike" spc="-1" dirty="0">
                <a:solidFill>
                  <a:srgbClr val="000000"/>
                </a:solidFill>
                <a:latin typeface="Avenir Next LT Pro" panose="020B0504020202020204" pitchFamily="34" charset="0"/>
                <a:ea typeface="DejaVu Sans"/>
              </a:rPr>
              <a:t>must provide written notice:</a:t>
            </a:r>
            <a:endParaRPr lang="en-US" sz="2400" b="0" strike="noStrike" spc="-1" dirty="0">
              <a:latin typeface="Avenir Next LT Pro" panose="020B0504020202020204" pitchFamily="34" charset="0"/>
            </a:endParaRPr>
          </a:p>
          <a:p>
            <a:pPr>
              <a:lnSpc>
                <a:spcPct val="100000"/>
              </a:lnSpc>
            </a:pPr>
            <a:endParaRPr lang="en-US" sz="2400" b="0" strike="noStrike" spc="-1" dirty="0">
              <a:latin typeface="Avenir Next LT Pro" panose="020B0504020202020204" pitchFamily="34" charset="0"/>
            </a:endParaRPr>
          </a:p>
          <a:p>
            <a:pPr marL="457200" indent="-455760" algn="just">
              <a:lnSpc>
                <a:spcPct val="100000"/>
              </a:lnSpc>
              <a:buClr>
                <a:srgbClr val="000000"/>
              </a:buClr>
              <a:buFont typeface="Wingdings" charset="2"/>
              <a:buChar char=""/>
            </a:pPr>
            <a:r>
              <a:rPr lang="en-US" sz="2000" b="0" i="1" strike="noStrike" spc="-1" dirty="0">
                <a:solidFill>
                  <a:srgbClr val="000000"/>
                </a:solidFill>
                <a:latin typeface="Avenir Next LT Pro" panose="020B0504020202020204" pitchFamily="34" charset="0"/>
                <a:ea typeface="DejaVu Sans"/>
              </a:rPr>
              <a:t>to a party whose participation is invited or expected </a:t>
            </a:r>
            <a:endParaRPr lang="en-US" sz="2000" b="0" i="1" strike="noStrike" spc="-1" dirty="0">
              <a:latin typeface="Avenir Next LT Pro" panose="020B0504020202020204" pitchFamily="34" charset="0"/>
            </a:endParaRPr>
          </a:p>
          <a:p>
            <a:pPr algn="just">
              <a:lnSpc>
                <a:spcPct val="100000"/>
              </a:lnSpc>
            </a:pPr>
            <a:endParaRPr lang="en-US" sz="2000" b="0" strike="noStrike" spc="-1" dirty="0">
              <a:latin typeface="Avenir Next LT Pro" panose="020B0504020202020204" pitchFamily="34" charset="0"/>
            </a:endParaRPr>
          </a:p>
          <a:p>
            <a:pPr marL="457200" indent="-455760" algn="just">
              <a:lnSpc>
                <a:spcPct val="100000"/>
              </a:lnSpc>
              <a:buClr>
                <a:srgbClr val="000000"/>
              </a:buClr>
              <a:buFont typeface="Wingdings" charset="2"/>
              <a:buChar char=""/>
            </a:pPr>
            <a:r>
              <a:rPr lang="en-US" sz="2000" b="0" strike="noStrike" spc="-1" dirty="0">
                <a:solidFill>
                  <a:srgbClr val="000000"/>
                </a:solidFill>
                <a:latin typeface="Avenir Next LT Pro" panose="020B0504020202020204" pitchFamily="34" charset="0"/>
                <a:ea typeface="DejaVu Sans"/>
              </a:rPr>
              <a:t>written notice of the date, time, location, participants, and purpose of all hearings, investigative interviews, or other meetings  </a:t>
            </a:r>
            <a:r>
              <a:rPr lang="en-US" sz="2000" b="1" strike="noStrike" spc="-1" dirty="0">
                <a:solidFill>
                  <a:srgbClr val="000000"/>
                </a:solidFill>
                <a:latin typeface="Avenir Next LT Pro" panose="020B0504020202020204" pitchFamily="34" charset="0"/>
                <a:ea typeface="DejaVu Sans"/>
              </a:rPr>
              <a:t>(this includes the initial interview of the respondent)</a:t>
            </a:r>
            <a:endParaRPr lang="en-US" sz="2000" b="1" strike="noStrike" spc="-1" dirty="0">
              <a:latin typeface="Avenir Next LT Pro" panose="020B0504020202020204" pitchFamily="34" charset="0"/>
            </a:endParaRPr>
          </a:p>
          <a:p>
            <a:pPr algn="just">
              <a:lnSpc>
                <a:spcPct val="100000"/>
              </a:lnSpc>
            </a:pPr>
            <a:endParaRPr lang="en-US" sz="2000" b="0" strike="noStrike" spc="-1" dirty="0">
              <a:latin typeface="Avenir Next LT Pro" panose="020B0504020202020204" pitchFamily="34" charset="0"/>
            </a:endParaRPr>
          </a:p>
          <a:p>
            <a:pPr marL="457200" indent="-455760" algn="just">
              <a:lnSpc>
                <a:spcPct val="100000"/>
              </a:lnSpc>
              <a:buClr>
                <a:srgbClr val="000000"/>
              </a:buClr>
              <a:buFont typeface="Wingdings" charset="2"/>
              <a:buChar char=""/>
            </a:pPr>
            <a:r>
              <a:rPr lang="en-US" sz="2000" b="0" strike="noStrike" spc="-1" dirty="0">
                <a:solidFill>
                  <a:srgbClr val="000000"/>
                </a:solidFill>
                <a:latin typeface="Avenir Next LT Pro" panose="020B0504020202020204" pitchFamily="34" charset="0"/>
                <a:ea typeface="DejaVu Sans"/>
              </a:rPr>
              <a:t>with sufficient time for the party to prepare to participate</a:t>
            </a:r>
            <a:endParaRPr lang="en-US" sz="2000" b="0" strike="noStrike" spc="-1" dirty="0">
              <a:latin typeface="Avenir Next LT Pro" panose="020B0504020202020204" pitchFamily="34" charset="0"/>
            </a:endParaRPr>
          </a:p>
        </p:txBody>
      </p:sp>
      <p:sp>
        <p:nvSpPr>
          <p:cNvPr id="3" name="Title 2">
            <a:extLst>
              <a:ext uri="{FF2B5EF4-FFF2-40B4-BE49-F238E27FC236}">
                <a16:creationId xmlns:a16="http://schemas.microsoft.com/office/drawing/2014/main" id="{6D1B1272-1045-FC34-6309-5F36912288C1}"/>
              </a:ext>
            </a:extLst>
          </p:cNvPr>
          <p:cNvSpPr>
            <a:spLocks noGrp="1"/>
          </p:cNvSpPr>
          <p:nvPr>
            <p:ph type="title"/>
          </p:nvPr>
        </p:nvSpPr>
        <p:spPr/>
        <p:txBody>
          <a:bodyPr/>
          <a:lstStyle/>
          <a:p>
            <a:pPr algn="ctr"/>
            <a:r>
              <a:rPr lang="en-US" sz="4000" strike="noStrike" spc="-1" dirty="0">
                <a:solidFill>
                  <a:schemeClr val="bg1"/>
                </a:solidFill>
                <a:latin typeface="Garamond" panose="02020404030301010803" pitchFamily="18" charset="0"/>
                <a:ea typeface="DejaVu Sans"/>
              </a:rPr>
              <a:t>Written Notice of Meetings and Interviews</a:t>
            </a:r>
            <a:br>
              <a:rPr lang="en-US" sz="4000" strike="noStrike" spc="-1" dirty="0">
                <a:solidFill>
                  <a:schemeClr val="bg1"/>
                </a:solidFill>
                <a:latin typeface="Garamond" panose="02020404030301010803" pitchFamily="18" charset="0"/>
              </a:rPr>
            </a:br>
            <a:endParaRPr lang="en-US" dirty="0"/>
          </a:p>
        </p:txBody>
      </p:sp>
      <p:sp>
        <p:nvSpPr>
          <p:cNvPr id="2" name="Slide Number Placeholder 1">
            <a:extLst>
              <a:ext uri="{FF2B5EF4-FFF2-40B4-BE49-F238E27FC236}">
                <a16:creationId xmlns:a16="http://schemas.microsoft.com/office/drawing/2014/main" id="{149CCF15-118F-D218-F674-3956255CC1D7}"/>
              </a:ext>
            </a:extLst>
          </p:cNvPr>
          <p:cNvSpPr>
            <a:spLocks noGrp="1"/>
          </p:cNvSpPr>
          <p:nvPr>
            <p:ph type="sldNum" sz="quarter" idx="10"/>
          </p:nvPr>
        </p:nvSpPr>
        <p:spPr/>
        <p:txBody>
          <a:bodyPr/>
          <a:lstStyle/>
          <a:p>
            <a:fld id="{E8C86067-EB21-42E3-8B36-BA9A9CD7803F}"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 name="Title 7">
            <a:extLst>
              <a:ext uri="{FF2B5EF4-FFF2-40B4-BE49-F238E27FC236}">
                <a16:creationId xmlns:a16="http://schemas.microsoft.com/office/drawing/2014/main" id="{18B3F7A8-D8A7-478B-AE12-18FEF2DA16F8}"/>
              </a:ext>
            </a:extLst>
          </p:cNvPr>
          <p:cNvSpPr>
            <a:spLocks noGrp="1"/>
          </p:cNvSpPr>
          <p:nvPr>
            <p:ph type="title" idx="4294967295"/>
          </p:nvPr>
        </p:nvSpPr>
        <p:spPr>
          <a:xfrm>
            <a:off x="570202" y="333375"/>
            <a:ext cx="10840579" cy="784225"/>
          </a:xfrm>
        </p:spPr>
        <p:txBody>
          <a:bodyPr anchor="t" anchorCtr="0">
            <a:noAutofit/>
          </a:bodyPr>
          <a:lstStyle/>
          <a:p>
            <a:r>
              <a:rPr lang="en-US" sz="3600" spc="-1" dirty="0">
                <a:solidFill>
                  <a:srgbClr val="124114"/>
                </a:solidFill>
                <a:latin typeface="Garamond" panose="02020404030301010803" pitchFamily="18" charset="0"/>
                <a:cs typeface="+mn-cs"/>
              </a:rPr>
              <a:t>1.  Send Interview Notices to Complainant and Respondent</a:t>
            </a:r>
          </a:p>
        </p:txBody>
      </p:sp>
      <p:sp>
        <p:nvSpPr>
          <p:cNvPr id="3" name="Content Placeholder 2">
            <a:extLst>
              <a:ext uri="{FF2B5EF4-FFF2-40B4-BE49-F238E27FC236}">
                <a16:creationId xmlns:a16="http://schemas.microsoft.com/office/drawing/2014/main" id="{C26E4AAD-65EF-4E13-B31A-8201E13BB9A6}"/>
              </a:ext>
            </a:extLst>
          </p:cNvPr>
          <p:cNvSpPr>
            <a:spLocks noGrp="1"/>
          </p:cNvSpPr>
          <p:nvPr>
            <p:ph idx="4294967295"/>
          </p:nvPr>
        </p:nvSpPr>
        <p:spPr>
          <a:xfrm>
            <a:off x="624314" y="1117600"/>
            <a:ext cx="10271125" cy="4770437"/>
          </a:xfrm>
        </p:spPr>
        <p:txBody>
          <a:bodyPr>
            <a:noAutofit/>
          </a:bodyPr>
          <a:lstStyle/>
          <a:p>
            <a:pPr marL="0" indent="0">
              <a:lnSpc>
                <a:spcPct val="100000"/>
              </a:lnSpc>
              <a:spcBef>
                <a:spcPts val="0"/>
              </a:spcBef>
              <a:buNone/>
            </a:pPr>
            <a:endParaRPr lang="en-US" sz="3600" dirty="0"/>
          </a:p>
          <a:p>
            <a:pPr marL="688975" indent="-688975">
              <a:lnSpc>
                <a:spcPct val="100000"/>
              </a:lnSpc>
              <a:spcBef>
                <a:spcPts val="0"/>
              </a:spcBef>
              <a:buFont typeface="Wingdings" panose="05000000000000000000" pitchFamily="2" charset="2"/>
              <a:buChar char="q"/>
            </a:pPr>
            <a:r>
              <a:rPr lang="en-US" b="1" dirty="0">
                <a:latin typeface="Avenir Next LT Pro" panose="020B0504020202020204" pitchFamily="34" charset="0"/>
              </a:rPr>
              <a:t>Prior to an interview, written notices MUST be sent to Complainant and Respondent (and to their advisors, if any) regarding:</a:t>
            </a:r>
            <a:endParaRPr lang="en-US" dirty="0">
              <a:latin typeface="Avenir Next LT Pro" panose="020B0504020202020204" pitchFamily="34" charset="0"/>
            </a:endParaRPr>
          </a:p>
          <a:p>
            <a:pPr marL="1377950" indent="-463550">
              <a:lnSpc>
                <a:spcPct val="100000"/>
              </a:lnSpc>
              <a:spcBef>
                <a:spcPts val="0"/>
              </a:spcBef>
              <a:buFont typeface="Wingdings" panose="05000000000000000000" pitchFamily="2" charset="2"/>
              <a:buChar char="§"/>
            </a:pPr>
            <a:r>
              <a:rPr lang="en-US" dirty="0">
                <a:latin typeface="Avenir Next LT Pro" panose="020B0504020202020204" pitchFamily="34" charset="0"/>
              </a:rPr>
              <a:t>interview(s), hearing(s), or meeting(s), </a:t>
            </a:r>
          </a:p>
          <a:p>
            <a:pPr marL="1377950" indent="-463550">
              <a:lnSpc>
                <a:spcPct val="100000"/>
              </a:lnSpc>
              <a:spcBef>
                <a:spcPts val="0"/>
              </a:spcBef>
              <a:buFont typeface="Wingdings" panose="05000000000000000000" pitchFamily="2" charset="2"/>
              <a:buChar char="§"/>
            </a:pPr>
            <a:r>
              <a:rPr lang="en-US" b="1" dirty="0">
                <a:latin typeface="Avenir Next LT Pro" panose="020B0504020202020204" pitchFamily="34" charset="0"/>
              </a:rPr>
              <a:t>in which they are expected and invited to participate</a:t>
            </a:r>
            <a:r>
              <a:rPr lang="en-US" dirty="0">
                <a:latin typeface="Avenir Next LT Pro" panose="020B0504020202020204" pitchFamily="34" charset="0"/>
              </a:rPr>
              <a:t>. </a:t>
            </a:r>
          </a:p>
          <a:p>
            <a:pPr marL="688975" indent="-688975">
              <a:lnSpc>
                <a:spcPct val="100000"/>
              </a:lnSpc>
              <a:spcBef>
                <a:spcPts val="0"/>
              </a:spcBef>
              <a:buFont typeface="Wingdings" panose="05000000000000000000" pitchFamily="2" charset="2"/>
              <a:buChar char="q"/>
            </a:pPr>
            <a:r>
              <a:rPr lang="en-US" dirty="0">
                <a:latin typeface="Avenir Next LT Pro" panose="020B0504020202020204" pitchFamily="34" charset="0"/>
              </a:rPr>
              <a:t>Notice must include:</a:t>
            </a:r>
          </a:p>
          <a:p>
            <a:pPr marL="1377950" lvl="1" indent="-463550">
              <a:lnSpc>
                <a:spcPct val="100000"/>
              </a:lnSpc>
              <a:spcBef>
                <a:spcPts val="0"/>
              </a:spcBef>
              <a:buFont typeface="Wingdings" panose="05000000000000000000" pitchFamily="2" charset="2"/>
              <a:buChar char="§"/>
            </a:pPr>
            <a:r>
              <a:rPr lang="en-US" sz="2800" dirty="0">
                <a:latin typeface="Avenir Next LT Pro" panose="020B0504020202020204" pitchFamily="34" charset="0"/>
              </a:rPr>
              <a:t>Time. </a:t>
            </a:r>
          </a:p>
          <a:p>
            <a:pPr marL="1377950" lvl="1" indent="-463550">
              <a:lnSpc>
                <a:spcPct val="100000"/>
              </a:lnSpc>
              <a:spcBef>
                <a:spcPts val="0"/>
              </a:spcBef>
              <a:buFont typeface="Wingdings" panose="05000000000000000000" pitchFamily="2" charset="2"/>
              <a:buChar char="§"/>
            </a:pPr>
            <a:r>
              <a:rPr lang="en-US" sz="2800" dirty="0">
                <a:latin typeface="Avenir Next LT Pro" panose="020B0504020202020204" pitchFamily="34" charset="0"/>
              </a:rPr>
              <a:t>Location.</a:t>
            </a:r>
          </a:p>
          <a:p>
            <a:pPr marL="1377950" lvl="1" indent="-463550">
              <a:lnSpc>
                <a:spcPct val="100000"/>
              </a:lnSpc>
              <a:spcBef>
                <a:spcPts val="0"/>
              </a:spcBef>
              <a:buFont typeface="Wingdings" panose="05000000000000000000" pitchFamily="2" charset="2"/>
              <a:buChar char="§"/>
            </a:pPr>
            <a:r>
              <a:rPr lang="en-US" sz="2800" dirty="0">
                <a:latin typeface="Avenir Next LT Pro" panose="020B0504020202020204" pitchFamily="34" charset="0"/>
              </a:rPr>
              <a:t>Purpose. </a:t>
            </a:r>
          </a:p>
          <a:p>
            <a:pPr marL="0" indent="0">
              <a:buNone/>
            </a:pPr>
            <a:endParaRPr lang="en-US" sz="3200" dirty="0"/>
          </a:p>
        </p:txBody>
      </p:sp>
      <p:sp>
        <p:nvSpPr>
          <p:cNvPr id="2" name="Slide Number Placeholder 1">
            <a:extLst>
              <a:ext uri="{FF2B5EF4-FFF2-40B4-BE49-F238E27FC236}">
                <a16:creationId xmlns:a16="http://schemas.microsoft.com/office/drawing/2014/main" id="{E763F30F-1825-998B-9A5E-2CDFC2585201}"/>
              </a:ext>
            </a:extLst>
          </p:cNvPr>
          <p:cNvSpPr>
            <a:spLocks noGrp="1"/>
          </p:cNvSpPr>
          <p:nvPr>
            <p:ph type="sldNum" sz="quarter" idx="10"/>
          </p:nvPr>
        </p:nvSpPr>
        <p:spPr/>
        <p:txBody>
          <a:bodyPr/>
          <a:lstStyle/>
          <a:p>
            <a:fld id="{D5472318-D2C0-4B0A-B853-8CDC6E5DBB7E}" type="slidenum">
              <a:rPr lang="en-ID" smtClean="0"/>
              <a:pPr/>
              <a:t>25</a:t>
            </a:fld>
            <a:endParaRPr lang="en-ID" dirty="0"/>
          </a:p>
        </p:txBody>
      </p:sp>
    </p:spTree>
    <p:extLst>
      <p:ext uri="{BB962C8B-B14F-4D97-AF65-F5344CB8AC3E}">
        <p14:creationId xmlns:p14="http://schemas.microsoft.com/office/powerpoint/2010/main" val="1120811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639096" y="312738"/>
            <a:ext cx="9387553" cy="866775"/>
          </a:xfrm>
          <a:prstGeom prst="rect">
            <a:avLst/>
          </a:prstGeom>
        </p:spPr>
        <p:txBody>
          <a:bodyPr spcFirstLastPara="1" vert="horz" wrap="square" lIns="121900" tIns="121900" rIns="121900" bIns="121900" rtlCol="0" anchor="t" anchorCtr="0">
            <a:noAutofit/>
          </a:bodyPr>
          <a:lstStyle/>
          <a:p>
            <a:pPr lvl="0">
              <a:lnSpc>
                <a:spcPct val="100000"/>
              </a:lnSpc>
            </a:pPr>
            <a:r>
              <a:rPr lang="en-US" sz="3600" spc="-1" dirty="0">
                <a:solidFill>
                  <a:srgbClr val="124114"/>
                </a:solidFill>
                <a:latin typeface="Garamond" panose="02020404030301010803" pitchFamily="18" charset="0"/>
                <a:cs typeface="+mn-cs"/>
              </a:rPr>
              <a:t>2.	Investigator Interviews the Complainant </a:t>
            </a:r>
          </a:p>
        </p:txBody>
      </p:sp>
      <p:sp>
        <p:nvSpPr>
          <p:cNvPr id="7" name="Content Placeholder 6">
            <a:extLst>
              <a:ext uri="{FF2B5EF4-FFF2-40B4-BE49-F238E27FC236}">
                <a16:creationId xmlns:a16="http://schemas.microsoft.com/office/drawing/2014/main" id="{ED50A2BC-D060-4949-93C3-B14EE41773C1}"/>
              </a:ext>
            </a:extLst>
          </p:cNvPr>
          <p:cNvSpPr>
            <a:spLocks noGrp="1"/>
          </p:cNvSpPr>
          <p:nvPr>
            <p:ph idx="4294967295"/>
          </p:nvPr>
        </p:nvSpPr>
        <p:spPr>
          <a:xfrm>
            <a:off x="0" y="1501775"/>
            <a:ext cx="10956925" cy="5043488"/>
          </a:xfrm>
        </p:spPr>
        <p:txBody>
          <a:bodyPr>
            <a:noAutofit/>
          </a:bodyPr>
          <a:lstStyle/>
          <a:p>
            <a:pPr marL="688975" indent="-688975">
              <a:lnSpc>
                <a:spcPct val="100000"/>
              </a:lnSpc>
              <a:spcBef>
                <a:spcPts val="600"/>
              </a:spcBef>
              <a:spcAft>
                <a:spcPts val="600"/>
              </a:spcAft>
              <a:buFont typeface="Wingdings" panose="05000000000000000000" pitchFamily="2" charset="2"/>
              <a:buChar char="q"/>
            </a:pPr>
            <a:r>
              <a:rPr lang="en-US" sz="2400" dirty="0"/>
              <a:t>Review Formal Complaint with the Complainant and pin down dates. </a:t>
            </a:r>
          </a:p>
          <a:p>
            <a:pPr marL="1768475" indent="-338138">
              <a:lnSpc>
                <a:spcPct val="100000"/>
              </a:lnSpc>
              <a:spcBef>
                <a:spcPts val="600"/>
              </a:spcBef>
              <a:spcAft>
                <a:spcPts val="600"/>
              </a:spcAft>
              <a:buFont typeface="Wingdings" panose="05000000000000000000" pitchFamily="2" charset="2"/>
              <a:buChar char="§"/>
            </a:pPr>
            <a:r>
              <a:rPr lang="en-US" sz="2400" dirty="0"/>
              <a:t>Who, what, where, when, why, how?</a:t>
            </a:r>
          </a:p>
          <a:p>
            <a:pPr marL="1768475" indent="-338138">
              <a:lnSpc>
                <a:spcPct val="100000"/>
              </a:lnSpc>
              <a:spcBef>
                <a:spcPts val="600"/>
              </a:spcBef>
              <a:spcAft>
                <a:spcPts val="600"/>
              </a:spcAft>
              <a:buFont typeface="Wingdings" panose="05000000000000000000" pitchFamily="2" charset="2"/>
              <a:buChar char="§"/>
            </a:pPr>
            <a:r>
              <a:rPr lang="en-US" sz="2400" dirty="0">
                <a:solidFill>
                  <a:srgbClr val="C00000"/>
                </a:solidFill>
              </a:rPr>
              <a:t>Any witnesses? </a:t>
            </a:r>
          </a:p>
          <a:p>
            <a:pPr marL="1768475" indent="-338138">
              <a:lnSpc>
                <a:spcPct val="100000"/>
              </a:lnSpc>
              <a:spcBef>
                <a:spcPts val="600"/>
              </a:spcBef>
              <a:spcAft>
                <a:spcPts val="600"/>
              </a:spcAft>
              <a:buFont typeface="Wingdings" panose="05000000000000000000" pitchFamily="2" charset="2"/>
              <a:buChar char="§"/>
            </a:pPr>
            <a:r>
              <a:rPr lang="en-US" sz="2400" dirty="0">
                <a:solidFill>
                  <a:srgbClr val="C00000"/>
                </a:solidFill>
              </a:rPr>
              <a:t>Did you confide in anyone? </a:t>
            </a:r>
          </a:p>
          <a:p>
            <a:pPr marL="1768475" indent="-338138">
              <a:lnSpc>
                <a:spcPct val="100000"/>
              </a:lnSpc>
              <a:spcBef>
                <a:spcPts val="600"/>
              </a:spcBef>
              <a:spcAft>
                <a:spcPts val="600"/>
              </a:spcAft>
              <a:buFont typeface="Wingdings" panose="05000000000000000000" pitchFamily="2" charset="2"/>
              <a:buChar char="§"/>
            </a:pPr>
            <a:r>
              <a:rPr lang="en-US" sz="2400" dirty="0"/>
              <a:t>Any threats or promises carried out by Respondent? </a:t>
            </a:r>
          </a:p>
          <a:p>
            <a:pPr marL="1768475" indent="-338138">
              <a:lnSpc>
                <a:spcPct val="100000"/>
              </a:lnSpc>
              <a:spcBef>
                <a:spcPts val="600"/>
              </a:spcBef>
              <a:spcAft>
                <a:spcPts val="600"/>
              </a:spcAft>
              <a:buFont typeface="Wingdings" panose="05000000000000000000" pitchFamily="2" charset="2"/>
              <a:buChar char="§"/>
            </a:pPr>
            <a:r>
              <a:rPr lang="en-US" sz="2400" dirty="0"/>
              <a:t>Any other complaints about Respondent? </a:t>
            </a:r>
          </a:p>
          <a:p>
            <a:pPr marL="1768475" indent="-338138">
              <a:lnSpc>
                <a:spcPct val="100000"/>
              </a:lnSpc>
              <a:spcBef>
                <a:spcPts val="600"/>
              </a:spcBef>
              <a:spcAft>
                <a:spcPts val="600"/>
              </a:spcAft>
              <a:buFont typeface="Wingdings" panose="05000000000000000000" pitchFamily="2" charset="2"/>
              <a:buChar char="§"/>
            </a:pPr>
            <a:r>
              <a:rPr lang="en-US" sz="2400" b="1" dirty="0"/>
              <a:t>Anything else </a:t>
            </a:r>
            <a:r>
              <a:rPr lang="en-US" sz="2400" dirty="0"/>
              <a:t>I should know? </a:t>
            </a:r>
            <a:r>
              <a:rPr lang="en-US" sz="2400" b="1" dirty="0"/>
              <a:t>Any documents</a:t>
            </a:r>
            <a:r>
              <a:rPr lang="en-US" sz="2400" dirty="0"/>
              <a:t>?</a:t>
            </a:r>
          </a:p>
          <a:p>
            <a:pPr marL="0" indent="0">
              <a:buNone/>
            </a:pPr>
            <a:endParaRPr lang="en-US" sz="2700" dirty="0"/>
          </a:p>
        </p:txBody>
      </p:sp>
      <p:sp>
        <p:nvSpPr>
          <p:cNvPr id="2" name="Slide Number Placeholder 1">
            <a:extLst>
              <a:ext uri="{FF2B5EF4-FFF2-40B4-BE49-F238E27FC236}">
                <a16:creationId xmlns:a16="http://schemas.microsoft.com/office/drawing/2014/main" id="{DC3042E6-1AEB-6850-875A-E3B83D3D1C11}"/>
              </a:ext>
            </a:extLst>
          </p:cNvPr>
          <p:cNvSpPr>
            <a:spLocks noGrp="1"/>
          </p:cNvSpPr>
          <p:nvPr>
            <p:ph type="sldNum" sz="quarter" idx="10"/>
          </p:nvPr>
        </p:nvSpPr>
        <p:spPr/>
        <p:txBody>
          <a:bodyPr/>
          <a:lstStyle/>
          <a:p>
            <a:fld id="{D5472318-D2C0-4B0A-B853-8CDC6E5DBB7E}" type="slidenum">
              <a:rPr lang="en-ID" smtClean="0"/>
              <a:pPr/>
              <a:t>26</a:t>
            </a:fld>
            <a:endParaRPr lang="en-ID" dirty="0"/>
          </a:p>
        </p:txBody>
      </p:sp>
    </p:spTree>
    <p:extLst>
      <p:ext uri="{BB962C8B-B14F-4D97-AF65-F5344CB8AC3E}">
        <p14:creationId xmlns:p14="http://schemas.microsoft.com/office/powerpoint/2010/main" val="848733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619432" y="293688"/>
            <a:ext cx="6498918" cy="828675"/>
          </a:xfrm>
          <a:prstGeom prst="rect">
            <a:avLst/>
          </a:prstGeom>
        </p:spPr>
        <p:txBody>
          <a:bodyPr spcFirstLastPara="1" vert="horz" wrap="square" lIns="121900" tIns="121900" rIns="121900" bIns="121900" rtlCol="0" anchor="t" anchorCtr="0">
            <a:noAutofit/>
          </a:bodyPr>
          <a:lstStyle/>
          <a:p>
            <a:pPr lvl="0"/>
            <a:r>
              <a:rPr lang="en-US" sz="3600" spc="-1" dirty="0">
                <a:solidFill>
                  <a:srgbClr val="124114"/>
                </a:solidFill>
                <a:latin typeface="Garamond" panose="02020404030301010803" pitchFamily="18" charset="0"/>
                <a:cs typeface="+mn-cs"/>
              </a:rPr>
              <a:t>Closing With The Complainant </a:t>
            </a:r>
          </a:p>
        </p:txBody>
      </p:sp>
      <p:sp>
        <p:nvSpPr>
          <p:cNvPr id="3" name="Content Placeholder 2">
            <a:extLst>
              <a:ext uri="{FF2B5EF4-FFF2-40B4-BE49-F238E27FC236}">
                <a16:creationId xmlns:a16="http://schemas.microsoft.com/office/drawing/2014/main" id="{9E9A2D87-23BF-4002-9D1F-FB5760DB741D}"/>
              </a:ext>
            </a:extLst>
          </p:cNvPr>
          <p:cNvSpPr>
            <a:spLocks noGrp="1"/>
          </p:cNvSpPr>
          <p:nvPr>
            <p:ph idx="4294967295"/>
          </p:nvPr>
        </p:nvSpPr>
        <p:spPr>
          <a:xfrm>
            <a:off x="882650" y="1438275"/>
            <a:ext cx="11309350" cy="5003800"/>
          </a:xfrm>
        </p:spPr>
        <p:txBody>
          <a:bodyPr>
            <a:normAutofit/>
          </a:bodyPr>
          <a:lstStyle/>
          <a:p>
            <a:pPr marL="688975" indent="-688975">
              <a:lnSpc>
                <a:spcPct val="100000"/>
              </a:lnSpc>
              <a:spcBef>
                <a:spcPts val="600"/>
              </a:spcBef>
              <a:spcAft>
                <a:spcPts val="600"/>
              </a:spcAft>
              <a:buFont typeface="Wingdings" panose="05000000000000000000" pitchFamily="2" charset="2"/>
              <a:buChar char="q"/>
            </a:pPr>
            <a:r>
              <a:rPr lang="en-US" sz="3200" dirty="0"/>
              <a:t>Inform the Complainant you will be speaking to the Respondent,</a:t>
            </a:r>
          </a:p>
          <a:p>
            <a:pPr marL="688975" indent="-688975">
              <a:lnSpc>
                <a:spcPct val="100000"/>
              </a:lnSpc>
              <a:spcBef>
                <a:spcPts val="600"/>
              </a:spcBef>
              <a:spcAft>
                <a:spcPts val="600"/>
              </a:spcAft>
              <a:buFont typeface="Wingdings" panose="05000000000000000000" pitchFamily="2" charset="2"/>
              <a:buChar char="q"/>
            </a:pPr>
            <a:r>
              <a:rPr lang="en-US" sz="3200" dirty="0"/>
              <a:t>Instruct the Complainant to report anything new, </a:t>
            </a:r>
          </a:p>
          <a:p>
            <a:pPr marL="688975" indent="-688975">
              <a:lnSpc>
                <a:spcPct val="100000"/>
              </a:lnSpc>
              <a:spcBef>
                <a:spcPts val="600"/>
              </a:spcBef>
              <a:spcAft>
                <a:spcPts val="600"/>
              </a:spcAft>
              <a:buFont typeface="Wingdings" panose="05000000000000000000" pitchFamily="2" charset="2"/>
              <a:buChar char="q"/>
            </a:pPr>
            <a:r>
              <a:rPr lang="en-US" sz="3200" dirty="0"/>
              <a:t>Thank the Complainant for the report,</a:t>
            </a:r>
          </a:p>
          <a:p>
            <a:pPr marL="688975" indent="-688975">
              <a:lnSpc>
                <a:spcPct val="100000"/>
              </a:lnSpc>
              <a:spcBef>
                <a:spcPts val="600"/>
              </a:spcBef>
              <a:spcAft>
                <a:spcPts val="600"/>
              </a:spcAft>
              <a:buFont typeface="Wingdings" panose="05000000000000000000" pitchFamily="2" charset="2"/>
              <a:buChar char="q"/>
            </a:pPr>
            <a:r>
              <a:rPr lang="en-US" sz="3200" dirty="0"/>
              <a:t>Tell the Complainant the College will get back to them soon (likely next to review the evidence),</a:t>
            </a:r>
          </a:p>
          <a:p>
            <a:pPr marL="682625" indent="-682625">
              <a:buFont typeface="Wingdings" panose="05000000000000000000" pitchFamily="2" charset="2"/>
              <a:buChar char="q"/>
            </a:pPr>
            <a:r>
              <a:rPr lang="en-US" sz="3200" b="1" dirty="0"/>
              <a:t>Tell Complainant the College prohibits retaliation</a:t>
            </a:r>
            <a:r>
              <a:rPr lang="en-US" sz="3200" dirty="0"/>
              <a:t>, and </a:t>
            </a:r>
          </a:p>
          <a:p>
            <a:endParaRPr lang="en-US" sz="3600" dirty="0"/>
          </a:p>
        </p:txBody>
      </p:sp>
      <p:sp>
        <p:nvSpPr>
          <p:cNvPr id="2" name="Slide Number Placeholder 1">
            <a:extLst>
              <a:ext uri="{FF2B5EF4-FFF2-40B4-BE49-F238E27FC236}">
                <a16:creationId xmlns:a16="http://schemas.microsoft.com/office/drawing/2014/main" id="{0D36EDA0-1195-66A6-F443-F4B378B42AF0}"/>
              </a:ext>
            </a:extLst>
          </p:cNvPr>
          <p:cNvSpPr>
            <a:spLocks noGrp="1"/>
          </p:cNvSpPr>
          <p:nvPr>
            <p:ph type="sldNum" sz="quarter" idx="10"/>
          </p:nvPr>
        </p:nvSpPr>
        <p:spPr/>
        <p:txBody>
          <a:bodyPr/>
          <a:lstStyle/>
          <a:p>
            <a:fld id="{D5472318-D2C0-4B0A-B853-8CDC6E5DBB7E}" type="slidenum">
              <a:rPr lang="en-ID" smtClean="0"/>
              <a:pPr/>
              <a:t>27</a:t>
            </a:fld>
            <a:endParaRPr lang="en-ID" dirty="0"/>
          </a:p>
        </p:txBody>
      </p:sp>
    </p:spTree>
    <p:extLst>
      <p:ext uri="{BB962C8B-B14F-4D97-AF65-F5344CB8AC3E}">
        <p14:creationId xmlns:p14="http://schemas.microsoft.com/office/powerpoint/2010/main" val="1685507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609600" y="225424"/>
            <a:ext cx="10651567" cy="1465263"/>
          </a:xfrm>
          <a:prstGeom prst="rect">
            <a:avLst/>
          </a:prstGeom>
        </p:spPr>
        <p:txBody>
          <a:bodyPr spcFirstLastPara="1" vert="horz" wrap="square" lIns="121900" tIns="121900" rIns="121900" bIns="121900" rtlCol="0" anchor="t" anchorCtr="0">
            <a:noAutofit/>
          </a:bodyPr>
          <a:lstStyle/>
          <a:p>
            <a:pPr lvl="0"/>
            <a:r>
              <a:rPr lang="en-US" sz="3600" spc="-1" dirty="0">
                <a:solidFill>
                  <a:srgbClr val="124114"/>
                </a:solidFill>
                <a:latin typeface="Garamond" panose="02020404030301010803" pitchFamily="18" charset="0"/>
                <a:cs typeface="+mn-cs"/>
              </a:rPr>
              <a:t>Closing With The Complainant</a:t>
            </a:r>
            <a:endParaRPr lang="en-US" sz="2800" b="1" dirty="0">
              <a:latin typeface="+mn-lt"/>
            </a:endParaRPr>
          </a:p>
        </p:txBody>
      </p:sp>
      <p:sp>
        <p:nvSpPr>
          <p:cNvPr id="3" name="Content Placeholder 2">
            <a:extLst>
              <a:ext uri="{FF2B5EF4-FFF2-40B4-BE49-F238E27FC236}">
                <a16:creationId xmlns:a16="http://schemas.microsoft.com/office/drawing/2014/main" id="{9E9A2D87-23BF-4002-9D1F-FB5760DB741D}"/>
              </a:ext>
            </a:extLst>
          </p:cNvPr>
          <p:cNvSpPr>
            <a:spLocks noGrp="1"/>
          </p:cNvSpPr>
          <p:nvPr>
            <p:ph idx="4294967295"/>
          </p:nvPr>
        </p:nvSpPr>
        <p:spPr>
          <a:xfrm>
            <a:off x="309004" y="958056"/>
            <a:ext cx="10966450" cy="5003800"/>
          </a:xfrm>
        </p:spPr>
        <p:txBody>
          <a:bodyPr>
            <a:normAutofit/>
          </a:bodyPr>
          <a:lstStyle/>
          <a:p>
            <a:pPr marL="688975" indent="-688975">
              <a:lnSpc>
                <a:spcPct val="100000"/>
              </a:lnSpc>
              <a:spcBef>
                <a:spcPts val="600"/>
              </a:spcBef>
              <a:spcAft>
                <a:spcPts val="600"/>
              </a:spcAft>
              <a:buFont typeface="Wingdings" panose="05000000000000000000" pitchFamily="2" charset="2"/>
              <a:buChar char="q"/>
            </a:pPr>
            <a:r>
              <a:rPr lang="en-US" b="1" dirty="0">
                <a:latin typeface="Avenir Next LT Pro" panose="020B0504020202020204" pitchFamily="34" charset="0"/>
              </a:rPr>
              <a:t>Prepare notes</a:t>
            </a:r>
            <a:r>
              <a:rPr lang="en-US" dirty="0">
                <a:latin typeface="Avenir Next LT Pro" panose="020B0504020202020204" pitchFamily="34" charset="0"/>
              </a:rPr>
              <a:t>:  </a:t>
            </a:r>
          </a:p>
          <a:p>
            <a:pPr marL="1146175" lvl="1" indent="-457200">
              <a:lnSpc>
                <a:spcPct val="100000"/>
              </a:lnSpc>
              <a:spcBef>
                <a:spcPts val="600"/>
              </a:spcBef>
              <a:spcAft>
                <a:spcPts val="600"/>
              </a:spcAft>
              <a:buFont typeface="Wingdings" panose="05000000000000000000" pitchFamily="2" charset="2"/>
              <a:buChar char="ü"/>
            </a:pPr>
            <a:r>
              <a:rPr lang="en-US" sz="2800" dirty="0">
                <a:latin typeface="Avenir Next LT Pro" panose="020B0504020202020204" pitchFamily="34" charset="0"/>
              </a:rPr>
              <a:t>Best to prepare simultaneous notes.</a:t>
            </a:r>
          </a:p>
          <a:p>
            <a:pPr marL="1146175" lvl="1" indent="-457200">
              <a:lnSpc>
                <a:spcPct val="100000"/>
              </a:lnSpc>
              <a:spcBef>
                <a:spcPts val="600"/>
              </a:spcBef>
              <a:spcAft>
                <a:spcPts val="600"/>
              </a:spcAft>
              <a:buFont typeface="Wingdings" panose="05000000000000000000" pitchFamily="2" charset="2"/>
              <a:buChar char="ü"/>
            </a:pPr>
            <a:r>
              <a:rPr lang="en-US" sz="2800" dirty="0">
                <a:latin typeface="Avenir Next LT Pro" panose="020B0504020202020204" pitchFamily="34" charset="0"/>
              </a:rPr>
              <a:t>Review with witness/check in.</a:t>
            </a:r>
          </a:p>
          <a:p>
            <a:pPr marL="1146175" lvl="1" indent="-457200">
              <a:lnSpc>
                <a:spcPct val="100000"/>
              </a:lnSpc>
              <a:spcBef>
                <a:spcPts val="600"/>
              </a:spcBef>
              <a:spcAft>
                <a:spcPts val="600"/>
              </a:spcAft>
              <a:buFont typeface="Wingdings" panose="05000000000000000000" pitchFamily="2" charset="2"/>
              <a:buChar char="ü"/>
            </a:pPr>
            <a:r>
              <a:rPr lang="en-US" sz="2800" dirty="0">
                <a:latin typeface="Avenir Next LT Pro" panose="020B0504020202020204" pitchFamily="34" charset="0"/>
              </a:rPr>
              <a:t>Do not change their words. </a:t>
            </a:r>
          </a:p>
          <a:p>
            <a:pPr marL="1146175" lvl="1" indent="-457200">
              <a:lnSpc>
                <a:spcPct val="100000"/>
              </a:lnSpc>
              <a:spcBef>
                <a:spcPts val="600"/>
              </a:spcBef>
              <a:spcAft>
                <a:spcPts val="600"/>
              </a:spcAft>
              <a:buFont typeface="Wingdings" panose="05000000000000000000" pitchFamily="2" charset="2"/>
              <a:buChar char="ü"/>
            </a:pPr>
            <a:r>
              <a:rPr lang="en-US" sz="2800" dirty="0">
                <a:latin typeface="Avenir Next LT Pro" panose="020B0504020202020204" pitchFamily="34" charset="0"/>
              </a:rPr>
              <a:t>Only record facts.</a:t>
            </a:r>
          </a:p>
          <a:p>
            <a:pPr marL="1146175" lvl="1" indent="-457200">
              <a:lnSpc>
                <a:spcPct val="100000"/>
              </a:lnSpc>
              <a:spcBef>
                <a:spcPts val="600"/>
              </a:spcBef>
              <a:spcAft>
                <a:spcPts val="600"/>
              </a:spcAft>
              <a:buFont typeface="Wingdings" panose="05000000000000000000" pitchFamily="2" charset="2"/>
              <a:buChar char="ü"/>
            </a:pPr>
            <a:r>
              <a:rPr lang="en-US" sz="2800" dirty="0">
                <a:latin typeface="Avenir Next LT Pro" panose="020B0504020202020204" pitchFamily="34" charset="0"/>
              </a:rPr>
              <a:t>Make no reference to yourself in the first person. (Don’t say, “I noticed the Complainant did not make eye contact.” Say, “The Complainant did not make eye contact.”)</a:t>
            </a:r>
          </a:p>
          <a:p>
            <a:pPr marL="1146175" lvl="1" indent="-457200">
              <a:lnSpc>
                <a:spcPct val="100000"/>
              </a:lnSpc>
              <a:spcBef>
                <a:spcPts val="600"/>
              </a:spcBef>
              <a:spcAft>
                <a:spcPts val="600"/>
              </a:spcAft>
              <a:buFont typeface="Wingdings" panose="05000000000000000000" pitchFamily="2" charset="2"/>
              <a:buChar char="ü"/>
            </a:pPr>
            <a:r>
              <a:rPr lang="en-US" sz="2800" dirty="0">
                <a:latin typeface="Avenir Next LT Pro" panose="020B0504020202020204" pitchFamily="34" charset="0"/>
              </a:rPr>
              <a:t>Avoid the word “evidence.”  You are only fact gathering.</a:t>
            </a:r>
          </a:p>
          <a:p>
            <a:endParaRPr lang="en-US" sz="2400" dirty="0"/>
          </a:p>
        </p:txBody>
      </p:sp>
      <p:sp>
        <p:nvSpPr>
          <p:cNvPr id="2" name="Slide Number Placeholder 1">
            <a:extLst>
              <a:ext uri="{FF2B5EF4-FFF2-40B4-BE49-F238E27FC236}">
                <a16:creationId xmlns:a16="http://schemas.microsoft.com/office/drawing/2014/main" id="{4855E5C7-E675-27FD-B79A-AB14730A9A92}"/>
              </a:ext>
            </a:extLst>
          </p:cNvPr>
          <p:cNvSpPr>
            <a:spLocks noGrp="1"/>
          </p:cNvSpPr>
          <p:nvPr>
            <p:ph type="sldNum" sz="quarter" idx="10"/>
          </p:nvPr>
        </p:nvSpPr>
        <p:spPr/>
        <p:txBody>
          <a:bodyPr/>
          <a:lstStyle/>
          <a:p>
            <a:fld id="{D5472318-D2C0-4B0A-B853-8CDC6E5DBB7E}" type="slidenum">
              <a:rPr lang="en-ID" smtClean="0"/>
              <a:pPr/>
              <a:t>28</a:t>
            </a:fld>
            <a:endParaRPr lang="en-ID" dirty="0"/>
          </a:p>
        </p:txBody>
      </p:sp>
    </p:spTree>
    <p:extLst>
      <p:ext uri="{BB962C8B-B14F-4D97-AF65-F5344CB8AC3E}">
        <p14:creationId xmlns:p14="http://schemas.microsoft.com/office/powerpoint/2010/main" val="3218409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604837" y="258807"/>
            <a:ext cx="10982325" cy="785812"/>
          </a:xfrm>
          <a:prstGeom prst="rect">
            <a:avLst/>
          </a:prstGeom>
        </p:spPr>
        <p:txBody>
          <a:bodyPr spcFirstLastPara="1" vert="horz" wrap="square" lIns="121900" tIns="121900" rIns="121900" bIns="121900" rtlCol="0" anchor="t" anchorCtr="0">
            <a:noAutofit/>
          </a:bodyPr>
          <a:lstStyle/>
          <a:p>
            <a:r>
              <a:rPr lang="en-US" sz="3600" spc="-1" dirty="0">
                <a:solidFill>
                  <a:srgbClr val="124114"/>
                </a:solidFill>
                <a:latin typeface="Garamond" panose="02020404030301010803" pitchFamily="18" charset="0"/>
                <a:cs typeface="+mn-cs"/>
              </a:rPr>
              <a:t>Reluctant Complainants </a:t>
            </a:r>
          </a:p>
        </p:txBody>
      </p:sp>
      <p:sp>
        <p:nvSpPr>
          <p:cNvPr id="3" name="Content Placeholder 2">
            <a:extLst>
              <a:ext uri="{FF2B5EF4-FFF2-40B4-BE49-F238E27FC236}">
                <a16:creationId xmlns:a16="http://schemas.microsoft.com/office/drawing/2014/main" id="{A67F08BD-704C-4472-A2EF-6D83ADADBABB}"/>
              </a:ext>
            </a:extLst>
          </p:cNvPr>
          <p:cNvSpPr>
            <a:spLocks noGrp="1"/>
          </p:cNvSpPr>
          <p:nvPr>
            <p:ph idx="4294967295"/>
          </p:nvPr>
        </p:nvSpPr>
        <p:spPr>
          <a:xfrm>
            <a:off x="472966" y="1552356"/>
            <a:ext cx="11007725" cy="4486275"/>
          </a:xfrm>
        </p:spPr>
        <p:txBody>
          <a:bodyPr>
            <a:normAutofit/>
          </a:bodyPr>
          <a:lstStyle/>
          <a:p>
            <a:pPr marL="688975" indent="-684213">
              <a:lnSpc>
                <a:spcPct val="10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Explain the College must investigative (show policy).</a:t>
            </a:r>
          </a:p>
          <a:p>
            <a:pPr marL="688975" indent="-684213">
              <a:lnSpc>
                <a:spcPct val="10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Reassure that the College will take appropriate action. </a:t>
            </a:r>
          </a:p>
          <a:p>
            <a:pPr marL="688975" indent="-684213">
              <a:lnSpc>
                <a:spcPct val="10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Reassure retaliation will not be tolerated.</a:t>
            </a:r>
          </a:p>
          <a:p>
            <a:pPr marL="688975" indent="-684213">
              <a:lnSpc>
                <a:spcPct val="10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Confidentiality – do not guarantee but will limit information to need-to-know basis.  Keep as confidential as possible.</a:t>
            </a:r>
          </a:p>
          <a:p>
            <a:pPr marL="0" indent="0">
              <a:buNone/>
            </a:pPr>
            <a:endParaRPr lang="en-US" dirty="0"/>
          </a:p>
        </p:txBody>
      </p:sp>
      <p:sp>
        <p:nvSpPr>
          <p:cNvPr id="2" name="Slide Number Placeholder 1">
            <a:extLst>
              <a:ext uri="{FF2B5EF4-FFF2-40B4-BE49-F238E27FC236}">
                <a16:creationId xmlns:a16="http://schemas.microsoft.com/office/drawing/2014/main" id="{0AFAE31C-E554-D232-44E2-69FE369EF453}"/>
              </a:ext>
            </a:extLst>
          </p:cNvPr>
          <p:cNvSpPr>
            <a:spLocks noGrp="1"/>
          </p:cNvSpPr>
          <p:nvPr>
            <p:ph type="sldNum" sz="quarter" idx="10"/>
          </p:nvPr>
        </p:nvSpPr>
        <p:spPr/>
        <p:txBody>
          <a:bodyPr/>
          <a:lstStyle/>
          <a:p>
            <a:fld id="{D5472318-D2C0-4B0A-B853-8CDC6E5DBB7E}" type="slidenum">
              <a:rPr lang="en-ID" smtClean="0"/>
              <a:pPr/>
              <a:t>29</a:t>
            </a:fld>
            <a:endParaRPr lang="en-ID" dirty="0"/>
          </a:p>
        </p:txBody>
      </p:sp>
    </p:spTree>
    <p:extLst>
      <p:ext uri="{BB962C8B-B14F-4D97-AF65-F5344CB8AC3E}">
        <p14:creationId xmlns:p14="http://schemas.microsoft.com/office/powerpoint/2010/main" val="421867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73A5-01BE-402B-9379-3EC44B6ABF87}"/>
              </a:ext>
            </a:extLst>
          </p:cNvPr>
          <p:cNvSpPr>
            <a:spLocks noGrp="1"/>
          </p:cNvSpPr>
          <p:nvPr>
            <p:ph type="title"/>
          </p:nvPr>
        </p:nvSpPr>
        <p:spPr>
          <a:xfrm>
            <a:off x="374461" y="721475"/>
            <a:ext cx="2762597" cy="4709810"/>
          </a:xfrm>
        </p:spPr>
        <p:txBody>
          <a:bodyPr/>
          <a:lstStyle/>
          <a:p>
            <a:pPr algn="ctr"/>
            <a:r>
              <a:rPr lang="en-US" sz="3200" dirty="0"/>
              <a:t>Title IX Training Requirements for Title IX Investigators and Decision Makers </a:t>
            </a:r>
            <a:br>
              <a:rPr lang="en-US" dirty="0"/>
            </a:br>
            <a:endParaRPr lang="en-US" dirty="0"/>
          </a:p>
        </p:txBody>
      </p:sp>
      <p:sp>
        <p:nvSpPr>
          <p:cNvPr id="3" name="Subtitle 2">
            <a:extLst>
              <a:ext uri="{FF2B5EF4-FFF2-40B4-BE49-F238E27FC236}">
                <a16:creationId xmlns:a16="http://schemas.microsoft.com/office/drawing/2014/main" id="{575609E3-B2E8-4811-9619-E68E3C5ACD06}"/>
              </a:ext>
            </a:extLst>
          </p:cNvPr>
          <p:cNvSpPr>
            <a:spLocks noGrp="1"/>
          </p:cNvSpPr>
          <p:nvPr>
            <p:ph type="subTitle" idx="4294967295"/>
          </p:nvPr>
        </p:nvSpPr>
        <p:spPr>
          <a:xfrm>
            <a:off x="4242548" y="1225363"/>
            <a:ext cx="7687235" cy="3216275"/>
          </a:xfrm>
        </p:spPr>
        <p:txBody>
          <a:bodyPr>
            <a:normAutofit fontScale="85000" lnSpcReduction="10000"/>
          </a:bodyPr>
          <a:lstStyle/>
          <a:p>
            <a:pPr lvl="0"/>
            <a:endParaRPr lang="en-US" sz="2200" b="1" i="1" dirty="0"/>
          </a:p>
          <a:p>
            <a:pPr marL="342900" lvl="0" indent="-342900">
              <a:buFont typeface="Wingdings" panose="05000000000000000000" pitchFamily="2" charset="2"/>
              <a:buChar char="q"/>
            </a:pPr>
            <a:r>
              <a:rPr lang="en-US" sz="2500" dirty="0">
                <a:latin typeface="Avenir Next LT Pro" panose="020B0504020202020204" pitchFamily="34" charset="0"/>
              </a:rPr>
              <a:t>Let’s Review What You Learned in </a:t>
            </a:r>
            <a:r>
              <a:rPr lang="en-US" sz="2500" b="1" u="sng" dirty="0">
                <a:latin typeface="Avenir Next LT Pro" panose="020B0504020202020204" pitchFamily="34" charset="0"/>
              </a:rPr>
              <a:t>Parts One and Two</a:t>
            </a:r>
            <a:r>
              <a:rPr lang="en-US" sz="2500" b="1" dirty="0">
                <a:latin typeface="Avenir Next LT Pro" panose="020B0504020202020204" pitchFamily="34" charset="0"/>
              </a:rPr>
              <a:t> </a:t>
            </a:r>
            <a:r>
              <a:rPr lang="en-US" sz="2500" dirty="0">
                <a:latin typeface="Avenir Next LT Pro" panose="020B0504020202020204" pitchFamily="34" charset="0"/>
              </a:rPr>
              <a:t>of the Training</a:t>
            </a:r>
          </a:p>
          <a:p>
            <a:pPr marL="0" indent="0">
              <a:buNone/>
            </a:pPr>
            <a:endParaRPr lang="en-US" sz="2500" dirty="0">
              <a:latin typeface="Avenir Next LT Pro" panose="020B0504020202020204" pitchFamily="34" charset="0"/>
            </a:endParaRPr>
          </a:p>
          <a:p>
            <a:pPr marL="1200150" lvl="2" indent="-285750">
              <a:buFont typeface="Wingdings" panose="05000000000000000000" pitchFamily="2" charset="2"/>
              <a:buChar char="ü"/>
            </a:pPr>
            <a:r>
              <a:rPr lang="en-US" sz="2500" kern="1200" dirty="0">
                <a:solidFill>
                  <a:schemeClr val="tx1"/>
                </a:solidFill>
                <a:latin typeface="Avenir Next LT Pro" panose="020B0504020202020204" pitchFamily="34" charset="0"/>
              </a:rPr>
              <a:t>The definition of sexual harassment; </a:t>
            </a:r>
          </a:p>
          <a:p>
            <a:pPr marL="1200150" lvl="2" indent="-285750">
              <a:buFont typeface="Wingdings" panose="05000000000000000000" pitchFamily="2" charset="2"/>
              <a:buChar char="ü"/>
            </a:pPr>
            <a:r>
              <a:rPr lang="en-US" sz="2500" kern="1200" dirty="0">
                <a:solidFill>
                  <a:schemeClr val="tx1"/>
                </a:solidFill>
                <a:latin typeface="Avenir Next LT Pro" panose="020B0504020202020204" pitchFamily="34" charset="0"/>
              </a:rPr>
              <a:t>Reporting requirements;</a:t>
            </a:r>
          </a:p>
          <a:p>
            <a:pPr marL="1200150" lvl="2" indent="-285750">
              <a:buFont typeface="Wingdings" panose="05000000000000000000" pitchFamily="2" charset="2"/>
              <a:buChar char="ü"/>
            </a:pPr>
            <a:r>
              <a:rPr lang="en-US" sz="2500" kern="1200" dirty="0">
                <a:solidFill>
                  <a:schemeClr val="tx1"/>
                </a:solidFill>
                <a:latin typeface="Avenir Next LT Pro" panose="020B0504020202020204" pitchFamily="34" charset="0"/>
              </a:rPr>
              <a:t>What schools must do to support alleged victims;</a:t>
            </a:r>
          </a:p>
          <a:p>
            <a:pPr marL="1200150" lvl="2" indent="-285750">
              <a:buFont typeface="Wingdings" panose="05000000000000000000" pitchFamily="2" charset="2"/>
              <a:buChar char="ü"/>
            </a:pPr>
            <a:r>
              <a:rPr lang="en-US" sz="2500" kern="1200" dirty="0">
                <a:solidFill>
                  <a:schemeClr val="tx1"/>
                </a:solidFill>
                <a:latin typeface="Avenir Next LT Pro" panose="020B0504020202020204" pitchFamily="34" charset="0"/>
              </a:rPr>
              <a:t>Title IX grievance procedures; and</a:t>
            </a:r>
          </a:p>
          <a:p>
            <a:pPr marL="1200150" lvl="2" indent="-285750">
              <a:buFont typeface="Wingdings" panose="05000000000000000000" pitchFamily="2" charset="2"/>
              <a:buChar char="ü"/>
            </a:pPr>
            <a:r>
              <a:rPr lang="en-US" sz="2500" kern="1200" dirty="0">
                <a:solidFill>
                  <a:schemeClr val="tx1"/>
                </a:solidFill>
                <a:latin typeface="Avenir Next LT Pro" panose="020B0504020202020204" pitchFamily="34" charset="0"/>
              </a:rPr>
              <a:t>Requirements and roles of the Title IX Coordinato</a:t>
            </a:r>
            <a:r>
              <a:rPr lang="en-US" sz="2500" dirty="0">
                <a:latin typeface="Avenir Next LT Pro" panose="020B0504020202020204" pitchFamily="34" charset="0"/>
              </a:rPr>
              <a:t>r and </a:t>
            </a:r>
            <a:r>
              <a:rPr lang="en-US" sz="2500" kern="1200" dirty="0">
                <a:solidFill>
                  <a:schemeClr val="tx1"/>
                </a:solidFill>
                <a:latin typeface="Avenir Next LT Pro" panose="020B0504020202020204" pitchFamily="34" charset="0"/>
              </a:rPr>
              <a:t> Informal Resolution Facilitator. </a:t>
            </a:r>
          </a:p>
          <a:p>
            <a:endParaRPr lang="en-US" dirty="0"/>
          </a:p>
        </p:txBody>
      </p:sp>
      <p:sp>
        <p:nvSpPr>
          <p:cNvPr id="4" name="Slide Number Placeholder 3">
            <a:extLst>
              <a:ext uri="{FF2B5EF4-FFF2-40B4-BE49-F238E27FC236}">
                <a16:creationId xmlns:a16="http://schemas.microsoft.com/office/drawing/2014/main" id="{A7DD3054-0D43-EAD7-F6E5-E3C6AA61D0E0}"/>
              </a:ext>
            </a:extLst>
          </p:cNvPr>
          <p:cNvSpPr>
            <a:spLocks noGrp="1"/>
          </p:cNvSpPr>
          <p:nvPr>
            <p:ph type="sldNum" sz="quarter" idx="10"/>
          </p:nvPr>
        </p:nvSpPr>
        <p:spPr/>
        <p:txBody>
          <a:bodyPr/>
          <a:lstStyle/>
          <a:p>
            <a:fld id="{D5472318-D2C0-4B0A-B853-8CDC6E5DBB7E}" type="slidenum">
              <a:rPr lang="en-ID" smtClean="0"/>
              <a:pPr/>
              <a:t>3</a:t>
            </a:fld>
            <a:endParaRPr lang="en-ID" dirty="0"/>
          </a:p>
        </p:txBody>
      </p:sp>
    </p:spTree>
    <p:extLst>
      <p:ext uri="{BB962C8B-B14F-4D97-AF65-F5344CB8AC3E}">
        <p14:creationId xmlns:p14="http://schemas.microsoft.com/office/powerpoint/2010/main" val="16174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0" y="247650"/>
            <a:ext cx="12192000" cy="1443038"/>
          </a:xfrm>
          <a:prstGeom prst="rect">
            <a:avLst/>
          </a:prstGeom>
        </p:spPr>
        <p:txBody>
          <a:bodyPr spcFirstLastPara="1" vert="horz" wrap="square" lIns="121900" tIns="121900" rIns="121900" bIns="121900" rtlCol="0" anchor="t" anchorCtr="0">
            <a:noAutofit/>
          </a:bodyPr>
          <a:lstStyle/>
          <a:p>
            <a:pPr lvl="0" algn="ctr"/>
            <a:r>
              <a:rPr lang="en-US" sz="3600" spc="-1" dirty="0">
                <a:solidFill>
                  <a:srgbClr val="124114"/>
                </a:solidFill>
                <a:latin typeface="Garamond" panose="02020404030301010803" pitchFamily="18" charset="0"/>
                <a:cs typeface="+mn-cs"/>
              </a:rPr>
              <a:t>Emergencies/Providing Interim Protection</a:t>
            </a:r>
          </a:p>
        </p:txBody>
      </p:sp>
      <p:sp>
        <p:nvSpPr>
          <p:cNvPr id="7" name="Content Placeholder 6">
            <a:extLst>
              <a:ext uri="{FF2B5EF4-FFF2-40B4-BE49-F238E27FC236}">
                <a16:creationId xmlns:a16="http://schemas.microsoft.com/office/drawing/2014/main" id="{C53D1A2D-A3BC-4A30-8194-6794E9B75C2A}"/>
              </a:ext>
            </a:extLst>
          </p:cNvPr>
          <p:cNvSpPr>
            <a:spLocks noGrp="1"/>
          </p:cNvSpPr>
          <p:nvPr>
            <p:ph idx="4294967295"/>
          </p:nvPr>
        </p:nvSpPr>
        <p:spPr>
          <a:xfrm>
            <a:off x="609600" y="1199535"/>
            <a:ext cx="10982632" cy="5406053"/>
          </a:xfrm>
        </p:spPr>
        <p:txBody>
          <a:bodyPr>
            <a:normAutofit/>
          </a:bodyPr>
          <a:lstStyle/>
          <a:p>
            <a:pPr marL="688975" indent="-684213">
              <a:lnSpc>
                <a:spcPct val="10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If assault or threat, call police.</a:t>
            </a:r>
          </a:p>
          <a:p>
            <a:pPr marL="688975" indent="-684213">
              <a:lnSpc>
                <a:spcPct val="10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Don’t send Complainant back if threat to personal safety.</a:t>
            </a:r>
          </a:p>
          <a:p>
            <a:pPr marL="688975" indent="-684213">
              <a:lnSpc>
                <a:spcPct val="10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Consider reassigning/moving the Respondent.</a:t>
            </a:r>
          </a:p>
          <a:p>
            <a:pPr marL="688975" indent="-684213">
              <a:lnSpc>
                <a:spcPct val="10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Consider placing Respondent on administrative leave/suspension.</a:t>
            </a:r>
          </a:p>
          <a:p>
            <a:pPr marL="688975" indent="-684213">
              <a:lnSpc>
                <a:spcPct val="10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Careful reassigning/moving the Complainant.  </a:t>
            </a:r>
          </a:p>
          <a:p>
            <a:pPr marL="688975" indent="-684213">
              <a:lnSpc>
                <a:spcPct val="10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Discourage resignation if the Complainant is an employee. </a:t>
            </a:r>
          </a:p>
          <a:p>
            <a:pPr>
              <a:buFont typeface="Wingdings" panose="05000000000000000000" pitchFamily="2" charset="2"/>
              <a:buChar char="Ø"/>
            </a:pPr>
            <a:endParaRPr lang="en-US" sz="4000" dirty="0"/>
          </a:p>
        </p:txBody>
      </p:sp>
      <p:sp>
        <p:nvSpPr>
          <p:cNvPr id="2" name="Slide Number Placeholder 1">
            <a:extLst>
              <a:ext uri="{FF2B5EF4-FFF2-40B4-BE49-F238E27FC236}">
                <a16:creationId xmlns:a16="http://schemas.microsoft.com/office/drawing/2014/main" id="{68D0671D-B58C-8784-C33C-310B940C4B35}"/>
              </a:ext>
            </a:extLst>
          </p:cNvPr>
          <p:cNvSpPr>
            <a:spLocks noGrp="1"/>
          </p:cNvSpPr>
          <p:nvPr>
            <p:ph type="sldNum" sz="quarter" idx="10"/>
          </p:nvPr>
        </p:nvSpPr>
        <p:spPr/>
        <p:txBody>
          <a:bodyPr/>
          <a:lstStyle/>
          <a:p>
            <a:fld id="{D5472318-D2C0-4B0A-B853-8CDC6E5DBB7E}" type="slidenum">
              <a:rPr lang="en-ID" smtClean="0"/>
              <a:pPr/>
              <a:t>30</a:t>
            </a:fld>
            <a:endParaRPr lang="en-ID" dirty="0"/>
          </a:p>
        </p:txBody>
      </p:sp>
    </p:spTree>
    <p:extLst>
      <p:ext uri="{BB962C8B-B14F-4D97-AF65-F5344CB8AC3E}">
        <p14:creationId xmlns:p14="http://schemas.microsoft.com/office/powerpoint/2010/main" val="4011977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619432" y="247650"/>
            <a:ext cx="7325885" cy="866775"/>
          </a:xfrm>
          <a:prstGeom prst="rect">
            <a:avLst/>
          </a:prstGeom>
        </p:spPr>
        <p:txBody>
          <a:bodyPr spcFirstLastPara="1" vert="horz" wrap="square" lIns="121900" tIns="121900" rIns="121900" bIns="121900" rtlCol="0" anchor="t" anchorCtr="0">
            <a:noAutofit/>
          </a:bodyPr>
          <a:lstStyle/>
          <a:p>
            <a:r>
              <a:rPr lang="en-US" sz="3600" spc="-1" dirty="0">
                <a:solidFill>
                  <a:srgbClr val="124114"/>
                </a:solidFill>
                <a:latin typeface="Garamond" panose="02020404030301010803" pitchFamily="18" charset="0"/>
                <a:cs typeface="+mn-cs"/>
              </a:rPr>
              <a:t>3.	Interview The Respondent</a:t>
            </a:r>
          </a:p>
        </p:txBody>
      </p:sp>
      <p:sp>
        <p:nvSpPr>
          <p:cNvPr id="3" name="Content Placeholder 2">
            <a:extLst>
              <a:ext uri="{FF2B5EF4-FFF2-40B4-BE49-F238E27FC236}">
                <a16:creationId xmlns:a16="http://schemas.microsoft.com/office/drawing/2014/main" id="{98383438-CC1B-4966-B568-5522B91651B0}"/>
              </a:ext>
            </a:extLst>
          </p:cNvPr>
          <p:cNvSpPr>
            <a:spLocks noGrp="1"/>
          </p:cNvSpPr>
          <p:nvPr>
            <p:ph idx="4294967295"/>
          </p:nvPr>
        </p:nvSpPr>
        <p:spPr>
          <a:xfrm>
            <a:off x="765087" y="1338744"/>
            <a:ext cx="10525125" cy="4567237"/>
          </a:xfrm>
        </p:spPr>
        <p:txBody>
          <a:bodyPr>
            <a:normAutofit lnSpcReduction="10000"/>
          </a:bodyPr>
          <a:lstStyle/>
          <a:p>
            <a:pPr marL="688975" indent="-688975">
              <a:lnSpc>
                <a:spcPct val="12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Do not make accusations.</a:t>
            </a:r>
          </a:p>
          <a:p>
            <a:pPr marL="1139825" lvl="1" indent="-457200">
              <a:lnSpc>
                <a:spcPct val="120000"/>
              </a:lnSpc>
              <a:spcBef>
                <a:spcPts val="600"/>
              </a:spcBef>
              <a:spcAft>
                <a:spcPts val="600"/>
              </a:spcAft>
              <a:buFont typeface="Wingdings" panose="05000000000000000000" pitchFamily="2" charset="2"/>
              <a:buChar char="ü"/>
            </a:pPr>
            <a:r>
              <a:rPr lang="en-US" sz="3200" dirty="0">
                <a:latin typeface="Avenir Next LT Pro" panose="020B0504020202020204" pitchFamily="34" charset="0"/>
              </a:rPr>
              <a:t>State the concerns/allegations in the Formal Complaint.</a:t>
            </a:r>
          </a:p>
          <a:p>
            <a:pPr marL="688975" indent="-688975">
              <a:lnSpc>
                <a:spcPct val="12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Do not suggest the Respondent apologize to the Complainant. </a:t>
            </a:r>
          </a:p>
          <a:p>
            <a:pPr marL="688975" indent="-688975">
              <a:lnSpc>
                <a:spcPct val="12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Do not delay interviewing the Respondent.  </a:t>
            </a:r>
          </a:p>
          <a:p>
            <a:pPr marL="1139825" lvl="1" indent="-457200">
              <a:lnSpc>
                <a:spcPct val="120000"/>
              </a:lnSpc>
              <a:spcBef>
                <a:spcPts val="600"/>
              </a:spcBef>
              <a:spcAft>
                <a:spcPts val="600"/>
              </a:spcAft>
              <a:buFont typeface="Wingdings" panose="05000000000000000000" pitchFamily="2" charset="2"/>
              <a:buChar char="ü"/>
            </a:pPr>
            <a:r>
              <a:rPr lang="en-US" sz="3200" dirty="0">
                <a:latin typeface="Avenir Next LT Pro" panose="020B0504020202020204" pitchFamily="34" charset="0"/>
              </a:rPr>
              <a:t>Must interview most critical witnesses promptly!</a:t>
            </a:r>
          </a:p>
          <a:p>
            <a:endParaRPr lang="en-US" sz="4000" dirty="0"/>
          </a:p>
        </p:txBody>
      </p:sp>
      <p:sp>
        <p:nvSpPr>
          <p:cNvPr id="2" name="Slide Number Placeholder 1">
            <a:extLst>
              <a:ext uri="{FF2B5EF4-FFF2-40B4-BE49-F238E27FC236}">
                <a16:creationId xmlns:a16="http://schemas.microsoft.com/office/drawing/2014/main" id="{8E7E9173-885A-4D1F-4211-216204757A6F}"/>
              </a:ext>
            </a:extLst>
          </p:cNvPr>
          <p:cNvSpPr>
            <a:spLocks noGrp="1"/>
          </p:cNvSpPr>
          <p:nvPr>
            <p:ph type="sldNum" sz="quarter" idx="10"/>
          </p:nvPr>
        </p:nvSpPr>
        <p:spPr/>
        <p:txBody>
          <a:bodyPr/>
          <a:lstStyle/>
          <a:p>
            <a:fld id="{D5472318-D2C0-4B0A-B853-8CDC6E5DBB7E}" type="slidenum">
              <a:rPr lang="en-ID" smtClean="0"/>
              <a:pPr/>
              <a:t>31</a:t>
            </a:fld>
            <a:endParaRPr lang="en-ID" dirty="0"/>
          </a:p>
        </p:txBody>
      </p:sp>
    </p:spTree>
    <p:extLst>
      <p:ext uri="{BB962C8B-B14F-4D97-AF65-F5344CB8AC3E}">
        <p14:creationId xmlns:p14="http://schemas.microsoft.com/office/powerpoint/2010/main" val="2230572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315310" y="177799"/>
            <a:ext cx="10026650" cy="727075"/>
          </a:xfrm>
          <a:prstGeom prst="rect">
            <a:avLst/>
          </a:prstGeom>
        </p:spPr>
        <p:txBody>
          <a:bodyPr spcFirstLastPara="1" vert="horz" wrap="square" lIns="121900" tIns="121900" rIns="121900" bIns="121900" rtlCol="0" anchor="t" anchorCtr="0">
            <a:noAutofit/>
          </a:bodyPr>
          <a:lstStyle/>
          <a:p>
            <a:pPr lvl="0"/>
            <a:r>
              <a:rPr lang="en-US" sz="4000" spc="-1" dirty="0">
                <a:solidFill>
                  <a:srgbClr val="124114"/>
                </a:solidFill>
                <a:latin typeface="Garamond" panose="02020404030301010803" pitchFamily="18" charset="0"/>
                <a:cs typeface="+mn-cs"/>
              </a:rPr>
              <a:t>Interview Questions for the Respondent</a:t>
            </a:r>
          </a:p>
        </p:txBody>
      </p:sp>
      <p:sp>
        <p:nvSpPr>
          <p:cNvPr id="3" name="Content Placeholder 2">
            <a:extLst>
              <a:ext uri="{FF2B5EF4-FFF2-40B4-BE49-F238E27FC236}">
                <a16:creationId xmlns:a16="http://schemas.microsoft.com/office/drawing/2014/main" id="{CB1D7024-0166-4133-8E4A-369C78447826}"/>
              </a:ext>
            </a:extLst>
          </p:cNvPr>
          <p:cNvSpPr>
            <a:spLocks noGrp="1"/>
          </p:cNvSpPr>
          <p:nvPr>
            <p:ph idx="4294967295"/>
          </p:nvPr>
        </p:nvSpPr>
        <p:spPr>
          <a:xfrm>
            <a:off x="629265" y="1085752"/>
            <a:ext cx="11379855" cy="5016500"/>
          </a:xfrm>
        </p:spPr>
        <p:txBody>
          <a:bodyPr>
            <a:noAutofit/>
          </a:bodyPr>
          <a:lstStyle/>
          <a:p>
            <a:pPr marL="688975" indent="-688975">
              <a:lnSpc>
                <a:spcPct val="100000"/>
              </a:lnSpc>
              <a:spcBef>
                <a:spcPts val="600"/>
              </a:spcBef>
              <a:spcAft>
                <a:spcPts val="600"/>
              </a:spcAft>
              <a:buFont typeface="Wingdings" panose="05000000000000000000" pitchFamily="2" charset="2"/>
              <a:buChar char="q"/>
            </a:pPr>
            <a:r>
              <a:rPr lang="en-US" sz="2600" dirty="0">
                <a:latin typeface="Avenir Next LT Pro" panose="020B0504020202020204" pitchFamily="34" charset="0"/>
              </a:rPr>
              <a:t>Who, what, where, when, why, how?</a:t>
            </a:r>
          </a:p>
          <a:p>
            <a:pPr marL="1377950" indent="-463550">
              <a:lnSpc>
                <a:spcPct val="100000"/>
              </a:lnSpc>
              <a:spcBef>
                <a:spcPts val="600"/>
              </a:spcBef>
              <a:spcAft>
                <a:spcPts val="600"/>
              </a:spcAft>
              <a:buFont typeface="Wingdings" panose="05000000000000000000" pitchFamily="2" charset="2"/>
              <a:buChar char="ü"/>
            </a:pPr>
            <a:r>
              <a:rPr lang="en-US" sz="2600" dirty="0">
                <a:solidFill>
                  <a:srgbClr val="C00000"/>
                </a:solidFill>
                <a:latin typeface="Avenir Next LT Pro" panose="020B0504020202020204" pitchFamily="34" charset="0"/>
              </a:rPr>
              <a:t>Any witnesses? </a:t>
            </a:r>
          </a:p>
          <a:p>
            <a:pPr marL="688975" indent="-688975">
              <a:lnSpc>
                <a:spcPct val="100000"/>
              </a:lnSpc>
              <a:spcBef>
                <a:spcPts val="600"/>
              </a:spcBef>
              <a:spcAft>
                <a:spcPts val="600"/>
              </a:spcAft>
              <a:buFont typeface="Wingdings" panose="05000000000000000000" pitchFamily="2" charset="2"/>
              <a:buChar char="q"/>
            </a:pPr>
            <a:r>
              <a:rPr lang="en-US" sz="2600" dirty="0">
                <a:latin typeface="Avenir Next LT Pro" panose="020B0504020202020204" pitchFamily="34" charset="0"/>
              </a:rPr>
              <a:t>Was the conduct welcomed? </a:t>
            </a:r>
          </a:p>
          <a:p>
            <a:pPr marL="688975" indent="-688975">
              <a:lnSpc>
                <a:spcPct val="100000"/>
              </a:lnSpc>
              <a:spcBef>
                <a:spcPts val="600"/>
              </a:spcBef>
              <a:spcAft>
                <a:spcPts val="600"/>
              </a:spcAft>
              <a:buFont typeface="Wingdings" panose="05000000000000000000" pitchFamily="2" charset="2"/>
              <a:buChar char="q"/>
            </a:pPr>
            <a:r>
              <a:rPr lang="en-US" sz="2600" dirty="0">
                <a:latin typeface="Avenir Next LT Pro" panose="020B0504020202020204" pitchFamily="34" charset="0"/>
              </a:rPr>
              <a:t>Any recent or anticipated personnel actions against the Complainant? </a:t>
            </a:r>
          </a:p>
          <a:p>
            <a:pPr marL="1376363" lvl="1" indent="-461963">
              <a:lnSpc>
                <a:spcPct val="100000"/>
              </a:lnSpc>
              <a:spcBef>
                <a:spcPts val="600"/>
              </a:spcBef>
              <a:spcAft>
                <a:spcPts val="600"/>
              </a:spcAft>
              <a:buFont typeface="Wingdings" panose="05000000000000000000" pitchFamily="2" charset="2"/>
              <a:buChar char="ü"/>
            </a:pPr>
            <a:r>
              <a:rPr lang="en-US" sz="2600" dirty="0">
                <a:latin typeface="Avenir Next LT Pro" panose="020B0504020202020204" pitchFamily="34" charset="0"/>
              </a:rPr>
              <a:t>If so, What ? Why?</a:t>
            </a:r>
          </a:p>
          <a:p>
            <a:pPr marL="688975" indent="-688975">
              <a:lnSpc>
                <a:spcPct val="100000"/>
              </a:lnSpc>
              <a:spcBef>
                <a:spcPts val="600"/>
              </a:spcBef>
              <a:spcAft>
                <a:spcPts val="600"/>
              </a:spcAft>
              <a:buFont typeface="Wingdings" panose="05000000000000000000" pitchFamily="2" charset="2"/>
              <a:buChar char="q"/>
            </a:pPr>
            <a:r>
              <a:rPr lang="en-US" sz="2600" dirty="0">
                <a:latin typeface="Avenir Next LT Pro" panose="020B0504020202020204" pitchFamily="34" charset="0"/>
              </a:rPr>
              <a:t>Could Complainant be misunderstanding? </a:t>
            </a:r>
          </a:p>
          <a:p>
            <a:pPr marL="688975" indent="-688975">
              <a:lnSpc>
                <a:spcPct val="100000"/>
              </a:lnSpc>
              <a:spcBef>
                <a:spcPts val="600"/>
              </a:spcBef>
              <a:spcAft>
                <a:spcPts val="600"/>
              </a:spcAft>
              <a:buFont typeface="Wingdings" panose="05000000000000000000" pitchFamily="2" charset="2"/>
              <a:buChar char="q"/>
            </a:pPr>
            <a:r>
              <a:rPr lang="en-US" sz="2600" dirty="0">
                <a:latin typeface="Avenir Next LT Pro" panose="020B0504020202020204" pitchFamily="34" charset="0"/>
              </a:rPr>
              <a:t>Why would Complainant make a false accusation? </a:t>
            </a:r>
          </a:p>
          <a:p>
            <a:pPr marL="688975" indent="-688975">
              <a:lnSpc>
                <a:spcPct val="100000"/>
              </a:lnSpc>
              <a:spcBef>
                <a:spcPts val="600"/>
              </a:spcBef>
              <a:spcAft>
                <a:spcPts val="600"/>
              </a:spcAft>
              <a:buFont typeface="Wingdings" panose="05000000000000000000" pitchFamily="2" charset="2"/>
              <a:buChar char="q"/>
            </a:pPr>
            <a:r>
              <a:rPr lang="en-US" sz="2600" b="1" dirty="0">
                <a:latin typeface="Avenir Next LT Pro" panose="020B0504020202020204" pitchFamily="34" charset="0"/>
              </a:rPr>
              <a:t>Take notes</a:t>
            </a:r>
            <a:r>
              <a:rPr lang="en-US" sz="2600" dirty="0">
                <a:latin typeface="Avenir Next LT Pro" panose="020B0504020202020204" pitchFamily="34" charset="0"/>
              </a:rPr>
              <a:t>.</a:t>
            </a:r>
          </a:p>
          <a:p>
            <a:pPr marL="688975" indent="-688975">
              <a:lnSpc>
                <a:spcPct val="100000"/>
              </a:lnSpc>
              <a:spcBef>
                <a:spcPts val="600"/>
              </a:spcBef>
              <a:spcAft>
                <a:spcPts val="600"/>
              </a:spcAft>
              <a:buFont typeface="Wingdings" panose="05000000000000000000" pitchFamily="2" charset="2"/>
              <a:buChar char="q"/>
            </a:pPr>
            <a:r>
              <a:rPr lang="en-US" sz="2600" b="1" dirty="0">
                <a:latin typeface="Avenir Next LT Pro" panose="020B0504020202020204" pitchFamily="34" charset="0"/>
              </a:rPr>
              <a:t>Ask the Respondent to write down what happened</a:t>
            </a:r>
            <a:r>
              <a:rPr lang="en-US" sz="2600" dirty="0">
                <a:latin typeface="Avenir Next LT Pro" panose="020B0504020202020204" pitchFamily="34" charset="0"/>
              </a:rPr>
              <a:t>.</a:t>
            </a:r>
          </a:p>
        </p:txBody>
      </p:sp>
      <p:sp>
        <p:nvSpPr>
          <p:cNvPr id="2" name="Slide Number Placeholder 1">
            <a:extLst>
              <a:ext uri="{FF2B5EF4-FFF2-40B4-BE49-F238E27FC236}">
                <a16:creationId xmlns:a16="http://schemas.microsoft.com/office/drawing/2014/main" id="{9B7F7160-087B-AC8F-ECC3-148465473108}"/>
              </a:ext>
            </a:extLst>
          </p:cNvPr>
          <p:cNvSpPr>
            <a:spLocks noGrp="1"/>
          </p:cNvSpPr>
          <p:nvPr>
            <p:ph type="sldNum" sz="quarter" idx="10"/>
          </p:nvPr>
        </p:nvSpPr>
        <p:spPr/>
        <p:txBody>
          <a:bodyPr/>
          <a:lstStyle/>
          <a:p>
            <a:fld id="{D5472318-D2C0-4B0A-B853-8CDC6E5DBB7E}" type="slidenum">
              <a:rPr lang="en-ID" smtClean="0"/>
              <a:pPr/>
              <a:t>32</a:t>
            </a:fld>
            <a:endParaRPr lang="en-ID" dirty="0"/>
          </a:p>
        </p:txBody>
      </p:sp>
    </p:spTree>
    <p:extLst>
      <p:ext uri="{BB962C8B-B14F-4D97-AF65-F5344CB8AC3E}">
        <p14:creationId xmlns:p14="http://schemas.microsoft.com/office/powerpoint/2010/main" val="3456876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77742" y="306467"/>
            <a:ext cx="9641953" cy="437299"/>
          </a:xfrm>
          <a:prstGeom prst="rect">
            <a:avLst/>
          </a:prstGeom>
        </p:spPr>
        <p:txBody>
          <a:bodyPr wrap="square" lIns="0" tIns="0" rIns="0" bIns="0" rtlCol="0" anchor="t">
            <a:spAutoFit/>
          </a:bodyPr>
          <a:lstStyle/>
          <a:p>
            <a:pPr>
              <a:lnSpc>
                <a:spcPts val="2880"/>
              </a:lnSpc>
            </a:pPr>
            <a:r>
              <a:rPr lang="en-US" sz="4400" spc="-1" dirty="0">
                <a:solidFill>
                  <a:srgbClr val="124114"/>
                </a:solidFill>
                <a:latin typeface="Garamond" panose="02020404030301010803" pitchFamily="18" charset="0"/>
                <a:ea typeface="+mj-ea"/>
              </a:rPr>
              <a:t>Instructions to the Respondent </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554342" y="1226717"/>
            <a:ext cx="10793226" cy="4508927"/>
          </a:xfrm>
          <a:prstGeom prst="rect">
            <a:avLst/>
          </a:prstGeom>
        </p:spPr>
        <p:txBody>
          <a:bodyPr wrap="square" lIns="0" tIns="0" rIns="0" bIns="0" rtlCol="0" anchor="t">
            <a:spAutoFit/>
          </a:bodyPr>
          <a:lstStyle/>
          <a:p>
            <a:pPr marL="280988">
              <a:lnSpc>
                <a:spcPct val="10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  Explain that retaliatory actions violate the law and policy. </a:t>
            </a:r>
          </a:p>
          <a:p>
            <a:pPr marL="512763" indent="-231775">
              <a:lnSpc>
                <a:spcPct val="100000"/>
              </a:lnSpc>
              <a:spcBef>
                <a:spcPts val="600"/>
              </a:spcBef>
              <a:spcAft>
                <a:spcPts val="600"/>
              </a:spcAft>
              <a:buFont typeface="Wingdings" panose="05000000000000000000" pitchFamily="2" charset="2"/>
              <a:buChar char="q"/>
            </a:pPr>
            <a:r>
              <a:rPr lang="en-US" sz="3200" dirty="0">
                <a:latin typeface="Avenir Next LT Pro" panose="020B0504020202020204" pitchFamily="34" charset="0"/>
              </a:rPr>
              <a:t>  Explain the importance of remaining professional and  avoiding statements like:</a:t>
            </a:r>
          </a:p>
          <a:p>
            <a:pPr marL="1139825" lvl="1" indent="-457200">
              <a:lnSpc>
                <a:spcPct val="100000"/>
              </a:lnSpc>
              <a:spcBef>
                <a:spcPts val="600"/>
              </a:spcBef>
              <a:spcAft>
                <a:spcPts val="600"/>
              </a:spcAft>
              <a:buFont typeface="Wingdings" panose="05000000000000000000" pitchFamily="2" charset="2"/>
              <a:buChar char="§"/>
            </a:pPr>
            <a:r>
              <a:rPr lang="en-US" sz="3200" dirty="0">
                <a:latin typeface="Avenir Next LT Pro" panose="020B0504020202020204" pitchFamily="34" charset="0"/>
              </a:rPr>
              <a:t>“I feel targeted.”</a:t>
            </a:r>
          </a:p>
          <a:p>
            <a:pPr marL="1139825" lvl="1" indent="-457200">
              <a:lnSpc>
                <a:spcPct val="100000"/>
              </a:lnSpc>
              <a:spcBef>
                <a:spcPts val="600"/>
              </a:spcBef>
              <a:spcAft>
                <a:spcPts val="600"/>
              </a:spcAft>
              <a:buFont typeface="Wingdings" panose="05000000000000000000" pitchFamily="2" charset="2"/>
              <a:buChar char="§"/>
            </a:pPr>
            <a:r>
              <a:rPr lang="en-US" sz="3200" dirty="0">
                <a:latin typeface="Avenir Next LT Pro" panose="020B0504020202020204" pitchFamily="34" charset="0"/>
              </a:rPr>
              <a:t>“I don’t want the Complainant in my class anymore.”</a:t>
            </a:r>
          </a:p>
          <a:p>
            <a:pPr marL="1139825" lvl="1" indent="-457200">
              <a:lnSpc>
                <a:spcPct val="100000"/>
              </a:lnSpc>
              <a:spcBef>
                <a:spcPts val="600"/>
              </a:spcBef>
              <a:spcAft>
                <a:spcPts val="600"/>
              </a:spcAft>
              <a:buFont typeface="Wingdings" panose="05000000000000000000" pitchFamily="2" charset="2"/>
              <a:buChar char="§"/>
            </a:pPr>
            <a:r>
              <a:rPr lang="en-US" sz="3200" dirty="0">
                <a:latin typeface="Avenir Next LT Pro" panose="020B0504020202020204" pitchFamily="34" charset="0"/>
              </a:rPr>
              <a:t>“I’m not going to meet alone with anyone anymore.”</a:t>
            </a:r>
          </a:p>
          <a:p>
            <a:endParaRPr lang="en-US" sz="2400" dirty="0"/>
          </a:p>
        </p:txBody>
      </p:sp>
      <p:sp>
        <p:nvSpPr>
          <p:cNvPr id="2" name="Slide Number Placeholder 1">
            <a:extLst>
              <a:ext uri="{FF2B5EF4-FFF2-40B4-BE49-F238E27FC236}">
                <a16:creationId xmlns:a16="http://schemas.microsoft.com/office/drawing/2014/main" id="{5960253E-A694-7017-0C5C-51C6572657F9}"/>
              </a:ext>
            </a:extLst>
          </p:cNvPr>
          <p:cNvSpPr>
            <a:spLocks noGrp="1"/>
          </p:cNvSpPr>
          <p:nvPr>
            <p:ph type="sldNum" sz="quarter" idx="10"/>
          </p:nvPr>
        </p:nvSpPr>
        <p:spPr/>
        <p:txBody>
          <a:bodyPr/>
          <a:lstStyle/>
          <a:p>
            <a:fld id="{D5472318-D2C0-4B0A-B853-8CDC6E5DBB7E}" type="slidenum">
              <a:rPr lang="en-ID" smtClean="0"/>
              <a:pPr/>
              <a:t>33</a:t>
            </a:fld>
            <a:endParaRPr lang="en-ID" dirty="0"/>
          </a:p>
        </p:txBody>
      </p:sp>
    </p:spTree>
    <p:extLst>
      <p:ext uri="{BB962C8B-B14F-4D97-AF65-F5344CB8AC3E}">
        <p14:creationId xmlns:p14="http://schemas.microsoft.com/office/powerpoint/2010/main" val="3569694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38994" y="323176"/>
            <a:ext cx="9641953" cy="437299"/>
          </a:xfrm>
          <a:prstGeom prst="rect">
            <a:avLst/>
          </a:prstGeom>
        </p:spPr>
        <p:txBody>
          <a:bodyPr wrap="square" lIns="0" tIns="0" rIns="0" bIns="0" rtlCol="0" anchor="t">
            <a:spAutoFit/>
          </a:bodyPr>
          <a:lstStyle/>
          <a:p>
            <a:pPr>
              <a:lnSpc>
                <a:spcPts val="2880"/>
              </a:lnSpc>
            </a:pPr>
            <a:r>
              <a:rPr lang="en-US" sz="4400" spc="-1" dirty="0">
                <a:solidFill>
                  <a:srgbClr val="124114"/>
                </a:solidFill>
                <a:latin typeface="Garamond" panose="02020404030301010803" pitchFamily="18" charset="0"/>
                <a:ea typeface="+mj-ea"/>
              </a:rPr>
              <a:t>First Amendment Rights </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589935" y="1193657"/>
            <a:ext cx="11272040" cy="4247317"/>
          </a:xfrm>
          <a:prstGeom prst="rect">
            <a:avLst/>
          </a:prstGeom>
        </p:spPr>
        <p:txBody>
          <a:bodyPr wrap="square" lIns="0" tIns="0" rIns="0" bIns="0" rtlCol="0" anchor="t">
            <a:spAutoFit/>
          </a:bodyPr>
          <a:lstStyle/>
          <a:p>
            <a:pPr marL="461963" indent="-450850">
              <a:lnSpc>
                <a:spcPct val="100000"/>
              </a:lnSpc>
              <a:spcAft>
                <a:spcPts val="1200"/>
              </a:spcAft>
              <a:buFont typeface="Wingdings" panose="05000000000000000000" pitchFamily="2" charset="2"/>
              <a:buChar char="q"/>
            </a:pPr>
            <a:r>
              <a:rPr lang="en-US" sz="3200" dirty="0">
                <a:latin typeface="Avenir Next LT Pro" panose="020B0504020202020204" pitchFamily="34" charset="0"/>
              </a:rPr>
              <a:t>For investigation under the Title IX grievance process, the </a:t>
            </a:r>
            <a:r>
              <a:rPr lang="en-US" sz="3200" u="sng" dirty="0">
                <a:latin typeface="Avenir Next LT Pro" panose="020B0504020202020204" pitchFamily="34" charset="0"/>
              </a:rPr>
              <a:t>College cannot</a:t>
            </a:r>
            <a:r>
              <a:rPr lang="en-US" sz="3200" dirty="0">
                <a:latin typeface="Avenir Next LT Pro" panose="020B0504020202020204" pitchFamily="34" charset="0"/>
              </a:rPr>
              <a:t> instruct the Complainant or Respondent not to talk to other witnesses or not to discuss the allegations under investigation. </a:t>
            </a:r>
          </a:p>
          <a:p>
            <a:pPr marL="461963" indent="-450850" algn="just">
              <a:lnSpc>
                <a:spcPct val="100000"/>
              </a:lnSpc>
              <a:spcAft>
                <a:spcPts val="1200"/>
              </a:spcAft>
              <a:buFont typeface="Wingdings" panose="05000000000000000000" pitchFamily="2" charset="2"/>
              <a:buChar char="q"/>
            </a:pPr>
            <a:r>
              <a:rPr lang="en-US" sz="3200" dirty="0">
                <a:latin typeface="Avenir Next LT Pro" panose="020B0504020202020204" pitchFamily="34" charset="0"/>
              </a:rPr>
              <a:t>However, Title IX does prohibit retaliation.  </a:t>
            </a:r>
            <a:endParaRPr lang="en-US" sz="1200" dirty="0">
              <a:latin typeface="Avenir Next LT Pro" panose="020B0504020202020204" pitchFamily="34" charset="0"/>
            </a:endParaRPr>
          </a:p>
          <a:p>
            <a:pPr marL="461963" indent="-450850">
              <a:lnSpc>
                <a:spcPct val="100000"/>
              </a:lnSpc>
              <a:spcAft>
                <a:spcPts val="1200"/>
              </a:spcAft>
              <a:buFont typeface="Wingdings" panose="05000000000000000000" pitchFamily="2" charset="2"/>
              <a:buChar char="q"/>
            </a:pPr>
            <a:r>
              <a:rPr lang="en-US" sz="3200" dirty="0">
                <a:latin typeface="Avenir Next LT Pro" panose="020B0504020202020204" pitchFamily="34" charset="0"/>
              </a:rPr>
              <a:t>Therefore, abuse of First Amendment rights to intimidate, threaten, or coerce for the purpose of chilling Title IX rights, is prohibited retaliation.</a:t>
            </a:r>
            <a:endParaRPr lang="en-US" sz="2400" dirty="0">
              <a:latin typeface="Avenir Next LT Pro" panose="020B0504020202020204" pitchFamily="34" charset="0"/>
            </a:endParaRPr>
          </a:p>
        </p:txBody>
      </p:sp>
      <p:sp>
        <p:nvSpPr>
          <p:cNvPr id="2" name="Slide Number Placeholder 1">
            <a:extLst>
              <a:ext uri="{FF2B5EF4-FFF2-40B4-BE49-F238E27FC236}">
                <a16:creationId xmlns:a16="http://schemas.microsoft.com/office/drawing/2014/main" id="{0C979167-8B98-3E9E-A93F-87E2BDA9317B}"/>
              </a:ext>
            </a:extLst>
          </p:cNvPr>
          <p:cNvSpPr>
            <a:spLocks noGrp="1"/>
          </p:cNvSpPr>
          <p:nvPr>
            <p:ph type="sldNum" sz="quarter" idx="10"/>
          </p:nvPr>
        </p:nvSpPr>
        <p:spPr/>
        <p:txBody>
          <a:bodyPr/>
          <a:lstStyle/>
          <a:p>
            <a:fld id="{D5472318-D2C0-4B0A-B853-8CDC6E5DBB7E}" type="slidenum">
              <a:rPr lang="en-ID" smtClean="0"/>
              <a:pPr/>
              <a:t>34</a:t>
            </a:fld>
            <a:endParaRPr lang="en-ID" dirty="0"/>
          </a:p>
        </p:txBody>
      </p:sp>
    </p:spTree>
    <p:extLst>
      <p:ext uri="{BB962C8B-B14F-4D97-AF65-F5344CB8AC3E}">
        <p14:creationId xmlns:p14="http://schemas.microsoft.com/office/powerpoint/2010/main" val="137985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619431" y="177843"/>
            <a:ext cx="9571179" cy="766763"/>
          </a:xfrm>
          <a:prstGeom prst="rect">
            <a:avLst/>
          </a:prstGeom>
        </p:spPr>
        <p:txBody>
          <a:bodyPr spcFirstLastPara="1" vert="horz" wrap="square" lIns="121900" tIns="121900" rIns="121900" bIns="121900" rtlCol="0" anchor="t" anchorCtr="0">
            <a:noAutofit/>
          </a:bodyPr>
          <a:lstStyle/>
          <a:p>
            <a:r>
              <a:rPr lang="en-US" spc="-1" dirty="0">
                <a:solidFill>
                  <a:srgbClr val="124114"/>
                </a:solidFill>
                <a:latin typeface="Garamond" panose="02020404030301010803" pitchFamily="18" charset="0"/>
                <a:cs typeface="+mn-cs"/>
              </a:rPr>
              <a:t>4.	Interview Other Witnesses </a:t>
            </a:r>
          </a:p>
        </p:txBody>
      </p:sp>
      <p:sp>
        <p:nvSpPr>
          <p:cNvPr id="3" name="Content Placeholder 2">
            <a:extLst>
              <a:ext uri="{FF2B5EF4-FFF2-40B4-BE49-F238E27FC236}">
                <a16:creationId xmlns:a16="http://schemas.microsoft.com/office/drawing/2014/main" id="{50F3822D-110C-4743-B005-BA161C96C5F7}"/>
              </a:ext>
            </a:extLst>
          </p:cNvPr>
          <p:cNvSpPr>
            <a:spLocks noGrp="1"/>
          </p:cNvSpPr>
          <p:nvPr>
            <p:ph idx="4294967295"/>
          </p:nvPr>
        </p:nvSpPr>
        <p:spPr>
          <a:xfrm>
            <a:off x="0" y="1450975"/>
            <a:ext cx="10544175" cy="4262438"/>
          </a:xfrm>
        </p:spPr>
        <p:txBody>
          <a:bodyPr>
            <a:noAutofit/>
          </a:bodyPr>
          <a:lstStyle/>
          <a:p>
            <a:pPr marL="1195388" indent="-512763">
              <a:lnSpc>
                <a:spcPct val="100000"/>
              </a:lnSpc>
              <a:spcBef>
                <a:spcPts val="0"/>
              </a:spcBef>
              <a:buFont typeface="Wingdings" panose="05000000000000000000" pitchFamily="2" charset="2"/>
              <a:buChar char="q"/>
            </a:pPr>
            <a:r>
              <a:rPr lang="en-US" sz="3200" dirty="0">
                <a:latin typeface="Avenir Next LT Pro" panose="020B0504020202020204" pitchFamily="34" charset="0"/>
              </a:rPr>
              <a:t>You will learn from Complainant and Respondent if there are witnesses.</a:t>
            </a:r>
          </a:p>
          <a:p>
            <a:pPr marL="682625" indent="0" algn="just">
              <a:lnSpc>
                <a:spcPct val="100000"/>
              </a:lnSpc>
              <a:spcBef>
                <a:spcPts val="0"/>
              </a:spcBef>
              <a:buNone/>
            </a:pPr>
            <a:endParaRPr lang="en-US" sz="3200" dirty="0">
              <a:latin typeface="Avenir Next LT Pro" panose="020B0504020202020204" pitchFamily="34" charset="0"/>
            </a:endParaRPr>
          </a:p>
          <a:p>
            <a:pPr marL="1195388" indent="-512763">
              <a:lnSpc>
                <a:spcPct val="100000"/>
              </a:lnSpc>
              <a:spcBef>
                <a:spcPts val="0"/>
              </a:spcBef>
              <a:buFont typeface="Wingdings" panose="05000000000000000000" pitchFamily="2" charset="2"/>
              <a:buChar char="q"/>
            </a:pPr>
            <a:r>
              <a:rPr lang="en-US" sz="3200" dirty="0">
                <a:latin typeface="Avenir Next LT Pro" panose="020B0504020202020204" pitchFamily="34" charset="0"/>
              </a:rPr>
              <a:t>Interview only if necessary. </a:t>
            </a:r>
          </a:p>
          <a:p>
            <a:pPr marL="2286000" indent="-457200">
              <a:buFont typeface="Wingdings" panose="05000000000000000000" pitchFamily="2" charset="2"/>
              <a:buChar char="§"/>
            </a:pPr>
            <a:r>
              <a:rPr lang="en-US" i="1" dirty="0">
                <a:latin typeface="Avenir Next LT Pro" panose="020B0504020202020204" pitchFamily="34" charset="0"/>
              </a:rPr>
              <a:t>e.g</a:t>
            </a:r>
            <a:r>
              <a:rPr lang="en-US" dirty="0">
                <a:latin typeface="Avenir Next LT Pro" panose="020B0504020202020204" pitchFamily="34" charset="0"/>
              </a:rPr>
              <a:t>., you may not need to interview if Respondent admits to allegations. However, may need to interview witnesses if witness(es) may have their own claims. </a:t>
            </a:r>
          </a:p>
        </p:txBody>
      </p:sp>
      <p:sp>
        <p:nvSpPr>
          <p:cNvPr id="2" name="Slide Number Placeholder 1">
            <a:extLst>
              <a:ext uri="{FF2B5EF4-FFF2-40B4-BE49-F238E27FC236}">
                <a16:creationId xmlns:a16="http://schemas.microsoft.com/office/drawing/2014/main" id="{748CCF20-170D-1788-1EE4-D24F5A83E3FC}"/>
              </a:ext>
            </a:extLst>
          </p:cNvPr>
          <p:cNvSpPr>
            <a:spLocks noGrp="1"/>
          </p:cNvSpPr>
          <p:nvPr>
            <p:ph type="sldNum" sz="quarter" idx="10"/>
          </p:nvPr>
        </p:nvSpPr>
        <p:spPr/>
        <p:txBody>
          <a:bodyPr/>
          <a:lstStyle/>
          <a:p>
            <a:fld id="{D5472318-D2C0-4B0A-B853-8CDC6E5DBB7E}" type="slidenum">
              <a:rPr lang="en-ID" smtClean="0"/>
              <a:pPr/>
              <a:t>35</a:t>
            </a:fld>
            <a:endParaRPr lang="en-ID" dirty="0"/>
          </a:p>
        </p:txBody>
      </p:sp>
    </p:spTree>
    <p:extLst>
      <p:ext uri="{BB962C8B-B14F-4D97-AF65-F5344CB8AC3E}">
        <p14:creationId xmlns:p14="http://schemas.microsoft.com/office/powerpoint/2010/main" val="204325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619432" y="236626"/>
            <a:ext cx="10476492" cy="1465262"/>
          </a:xfrm>
          <a:prstGeom prst="rect">
            <a:avLst/>
          </a:prstGeom>
        </p:spPr>
        <p:txBody>
          <a:bodyPr spcFirstLastPara="1" vert="horz" wrap="square" lIns="121900" tIns="121900" rIns="121900" bIns="121900" rtlCol="0" anchor="t" anchorCtr="0">
            <a:noAutofit/>
          </a:bodyPr>
          <a:lstStyle/>
          <a:p>
            <a:r>
              <a:rPr lang="en-US" spc="-1" dirty="0">
                <a:solidFill>
                  <a:srgbClr val="124114"/>
                </a:solidFill>
                <a:latin typeface="Garamond" panose="02020404030301010803" pitchFamily="18" charset="0"/>
                <a:cs typeface="+mn-cs"/>
              </a:rPr>
              <a:t>4.	Interview Other Witnesses</a:t>
            </a:r>
          </a:p>
        </p:txBody>
      </p:sp>
      <p:sp>
        <p:nvSpPr>
          <p:cNvPr id="3" name="Content Placeholder 2">
            <a:extLst>
              <a:ext uri="{FF2B5EF4-FFF2-40B4-BE49-F238E27FC236}">
                <a16:creationId xmlns:a16="http://schemas.microsoft.com/office/drawing/2014/main" id="{50F3822D-110C-4743-B005-BA161C96C5F7}"/>
              </a:ext>
            </a:extLst>
          </p:cNvPr>
          <p:cNvSpPr>
            <a:spLocks noGrp="1"/>
          </p:cNvSpPr>
          <p:nvPr>
            <p:ph idx="4294967295"/>
          </p:nvPr>
        </p:nvSpPr>
        <p:spPr>
          <a:xfrm>
            <a:off x="619432" y="1086102"/>
            <a:ext cx="11117262" cy="4386262"/>
          </a:xfrm>
        </p:spPr>
        <p:txBody>
          <a:bodyPr>
            <a:noAutofit/>
          </a:bodyPr>
          <a:lstStyle/>
          <a:p>
            <a:pPr marL="914400" indent="-450850">
              <a:lnSpc>
                <a:spcPct val="100000"/>
              </a:lnSpc>
              <a:spcBef>
                <a:spcPts val="0"/>
              </a:spcBef>
              <a:spcAft>
                <a:spcPts val="600"/>
              </a:spcAft>
              <a:buFont typeface="Wingdings" panose="05000000000000000000" pitchFamily="2" charset="2"/>
              <a:buChar char="q"/>
            </a:pPr>
            <a:r>
              <a:rPr lang="en-US" sz="2400" dirty="0">
                <a:latin typeface="Avenir Next LT Pro" panose="020B0504020202020204" pitchFamily="34" charset="0"/>
              </a:rPr>
              <a:t>Try to start with the witnesses who knows the most. </a:t>
            </a:r>
          </a:p>
          <a:p>
            <a:pPr marL="1603375" lvl="1" indent="-463550">
              <a:lnSpc>
                <a:spcPct val="100000"/>
              </a:lnSpc>
              <a:spcBef>
                <a:spcPts val="0"/>
              </a:spcBef>
              <a:spcAft>
                <a:spcPts val="600"/>
              </a:spcAft>
            </a:pPr>
            <a:r>
              <a:rPr lang="en-US" dirty="0">
                <a:latin typeface="Avenir Next LT Pro" panose="020B0504020202020204" pitchFamily="34" charset="0"/>
              </a:rPr>
              <a:t>Explain that a concern has  been expressed– start broad.</a:t>
            </a:r>
          </a:p>
          <a:p>
            <a:pPr marL="1603375" lvl="1" indent="-463550">
              <a:lnSpc>
                <a:spcPct val="100000"/>
              </a:lnSpc>
              <a:spcBef>
                <a:spcPts val="0"/>
              </a:spcBef>
              <a:spcAft>
                <a:spcPts val="600"/>
              </a:spcAft>
            </a:pPr>
            <a:r>
              <a:rPr lang="en-US" dirty="0">
                <a:latin typeface="Avenir Next LT Pro" panose="020B0504020202020204" pitchFamily="34" charset="0"/>
              </a:rPr>
              <a:t>Assure that the College will not retaliate against witnesses. </a:t>
            </a:r>
          </a:p>
          <a:p>
            <a:pPr marL="1603375" lvl="1" indent="-463550">
              <a:lnSpc>
                <a:spcPct val="100000"/>
              </a:lnSpc>
              <a:spcBef>
                <a:spcPts val="0"/>
              </a:spcBef>
              <a:spcAft>
                <a:spcPts val="600"/>
              </a:spcAft>
            </a:pPr>
            <a:r>
              <a:rPr lang="en-US" dirty="0">
                <a:latin typeface="Avenir Next LT Pro" panose="020B0504020202020204" pitchFamily="34" charset="0"/>
              </a:rPr>
              <a:t>Phrase questions to give as little information as possible. (“Are you aware of anyone making offensive language in the lunchroom?”)</a:t>
            </a:r>
          </a:p>
          <a:p>
            <a:pPr marL="914400" indent="-452438">
              <a:lnSpc>
                <a:spcPct val="100000"/>
              </a:lnSpc>
              <a:spcBef>
                <a:spcPts val="0"/>
              </a:spcBef>
              <a:spcAft>
                <a:spcPts val="600"/>
              </a:spcAft>
              <a:buFont typeface="Wingdings" panose="05000000000000000000" pitchFamily="2" charset="2"/>
              <a:buChar char="q"/>
            </a:pPr>
            <a:r>
              <a:rPr lang="en-US" sz="2400" b="1" dirty="0">
                <a:latin typeface="Avenir Next LT Pro" panose="020B0504020202020204" pitchFamily="34" charset="0"/>
              </a:rPr>
              <a:t>When you have sufficient information, evaluate whether further witness interviews serve a purpose</a:t>
            </a:r>
            <a:r>
              <a:rPr lang="en-US" sz="2400" dirty="0">
                <a:latin typeface="Avenir Next LT Pro" panose="020B0504020202020204" pitchFamily="34" charset="0"/>
              </a:rPr>
              <a:t>. </a:t>
            </a:r>
          </a:p>
          <a:p>
            <a:pPr marL="688975" indent="0">
              <a:lnSpc>
                <a:spcPct val="100000"/>
              </a:lnSpc>
              <a:spcBef>
                <a:spcPts val="0"/>
              </a:spcBef>
              <a:spcAft>
                <a:spcPts val="600"/>
              </a:spcAft>
              <a:buNone/>
            </a:pPr>
            <a:endParaRPr lang="en-US" sz="2400" dirty="0">
              <a:latin typeface="Avenir Next LT Pro" panose="020B0504020202020204" pitchFamily="34" charset="0"/>
            </a:endParaRPr>
          </a:p>
          <a:p>
            <a:pPr marL="688975" lvl="1" indent="0">
              <a:lnSpc>
                <a:spcPct val="100000"/>
              </a:lnSpc>
              <a:spcBef>
                <a:spcPts val="0"/>
              </a:spcBef>
              <a:spcAft>
                <a:spcPts val="600"/>
              </a:spcAft>
              <a:buNone/>
            </a:pPr>
            <a:r>
              <a:rPr lang="en-US" b="1" u="sng" dirty="0">
                <a:latin typeface="Avenir Next LT Pro" panose="020B0504020202020204" pitchFamily="34" charset="0"/>
              </a:rPr>
              <a:t>Remember</a:t>
            </a:r>
            <a:r>
              <a:rPr lang="en-US" dirty="0">
                <a:latin typeface="Avenir Next LT Pro" panose="020B0504020202020204" pitchFamily="34" charset="0"/>
              </a:rPr>
              <a:t>: The standard is not perfection. The issue is whether the employer reasonably believes (by a preponderance of the evidence) the allegation and acted in good faith. The issue is not truth or falsity.</a:t>
            </a:r>
          </a:p>
        </p:txBody>
      </p:sp>
      <p:sp>
        <p:nvSpPr>
          <p:cNvPr id="2" name="Slide Number Placeholder 1">
            <a:extLst>
              <a:ext uri="{FF2B5EF4-FFF2-40B4-BE49-F238E27FC236}">
                <a16:creationId xmlns:a16="http://schemas.microsoft.com/office/drawing/2014/main" id="{AE73BA77-2BE8-451A-5E26-A412D3D723DB}"/>
              </a:ext>
            </a:extLst>
          </p:cNvPr>
          <p:cNvSpPr>
            <a:spLocks noGrp="1"/>
          </p:cNvSpPr>
          <p:nvPr>
            <p:ph type="sldNum" sz="quarter" idx="10"/>
          </p:nvPr>
        </p:nvSpPr>
        <p:spPr/>
        <p:txBody>
          <a:bodyPr/>
          <a:lstStyle/>
          <a:p>
            <a:fld id="{D5472318-D2C0-4B0A-B853-8CDC6E5DBB7E}" type="slidenum">
              <a:rPr lang="en-ID" smtClean="0"/>
              <a:pPr/>
              <a:t>36</a:t>
            </a:fld>
            <a:endParaRPr lang="en-ID" dirty="0"/>
          </a:p>
        </p:txBody>
      </p:sp>
    </p:spTree>
    <p:extLst>
      <p:ext uri="{BB962C8B-B14F-4D97-AF65-F5344CB8AC3E}">
        <p14:creationId xmlns:p14="http://schemas.microsoft.com/office/powerpoint/2010/main" val="3266784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359454" y="222426"/>
            <a:ext cx="5156200" cy="866775"/>
          </a:xfrm>
          <a:prstGeom prst="rect">
            <a:avLst/>
          </a:prstGeom>
        </p:spPr>
        <p:txBody>
          <a:bodyPr spcFirstLastPara="1" vert="horz" wrap="square" lIns="121900" tIns="121900" rIns="121900" bIns="121900" rtlCol="0" anchor="t" anchorCtr="0">
            <a:noAutofit/>
          </a:bodyPr>
          <a:lstStyle/>
          <a:p>
            <a:pPr lvl="0"/>
            <a:r>
              <a:rPr lang="en-US" dirty="0">
                <a:solidFill>
                  <a:srgbClr val="124114"/>
                </a:solidFill>
                <a:latin typeface="Garamond" panose="02020404030301010803" pitchFamily="18" charset="0"/>
              </a:rPr>
              <a:t>Documents?</a:t>
            </a:r>
          </a:p>
        </p:txBody>
      </p:sp>
      <p:sp>
        <p:nvSpPr>
          <p:cNvPr id="3" name="Content Placeholder 2">
            <a:extLst>
              <a:ext uri="{FF2B5EF4-FFF2-40B4-BE49-F238E27FC236}">
                <a16:creationId xmlns:a16="http://schemas.microsoft.com/office/drawing/2014/main" id="{6927BC1F-DDB2-4549-88CB-48393D8258BD}"/>
              </a:ext>
            </a:extLst>
          </p:cNvPr>
          <p:cNvSpPr>
            <a:spLocks noGrp="1"/>
          </p:cNvSpPr>
          <p:nvPr>
            <p:ph idx="4294967295"/>
          </p:nvPr>
        </p:nvSpPr>
        <p:spPr>
          <a:xfrm>
            <a:off x="636927" y="1367549"/>
            <a:ext cx="10804525" cy="4616450"/>
          </a:xfrm>
        </p:spPr>
        <p:txBody>
          <a:bodyPr>
            <a:normAutofit/>
          </a:bodyPr>
          <a:lstStyle/>
          <a:p>
            <a:pPr marL="461963" lvl="1" indent="-461963">
              <a:lnSpc>
                <a:spcPct val="100000"/>
              </a:lnSpc>
              <a:spcBef>
                <a:spcPts val="0"/>
              </a:spcBef>
              <a:spcAft>
                <a:spcPts val="1200"/>
              </a:spcAft>
              <a:buFont typeface="Wingdings" panose="05000000000000000000" pitchFamily="2" charset="2"/>
              <a:buChar char="q"/>
            </a:pPr>
            <a:r>
              <a:rPr lang="en-US" sz="3200" dirty="0">
                <a:latin typeface="Avenir Next LT Pro" panose="020B0504020202020204" pitchFamily="34" charset="0"/>
              </a:rPr>
              <a:t>If witnesses have documents, ask them to provide a copy (or location if the witnesses do not have them readily available).</a:t>
            </a:r>
          </a:p>
          <a:p>
            <a:pPr marL="461963" lvl="1" indent="-461963">
              <a:lnSpc>
                <a:spcPct val="100000"/>
              </a:lnSpc>
              <a:spcBef>
                <a:spcPts val="0"/>
              </a:spcBef>
              <a:spcAft>
                <a:spcPts val="1200"/>
              </a:spcAft>
              <a:buFont typeface="Wingdings" panose="05000000000000000000" pitchFamily="2" charset="2"/>
              <a:buChar char="q"/>
            </a:pPr>
            <a:r>
              <a:rPr lang="en-US" sz="3200" dirty="0">
                <a:latin typeface="Avenir Next LT Pro" panose="020B0504020202020204" pitchFamily="34" charset="0"/>
              </a:rPr>
              <a:t>Ask them to report any new information.</a:t>
            </a:r>
          </a:p>
          <a:p>
            <a:pPr marL="461963" lvl="1" indent="-461963">
              <a:lnSpc>
                <a:spcPct val="100000"/>
              </a:lnSpc>
              <a:spcBef>
                <a:spcPts val="0"/>
              </a:spcBef>
              <a:spcAft>
                <a:spcPts val="1200"/>
              </a:spcAft>
              <a:buFont typeface="Wingdings" panose="05000000000000000000" pitchFamily="2" charset="2"/>
              <a:buChar char="q"/>
            </a:pPr>
            <a:r>
              <a:rPr lang="en-US" sz="3200" dirty="0">
                <a:latin typeface="Avenir Next LT Pro" panose="020B0504020202020204" pitchFamily="34" charset="0"/>
              </a:rPr>
              <a:t>Remind them of the anti-retaliation policies. </a:t>
            </a:r>
            <a:endParaRPr lang="en-US" sz="3200" b="1" u="sng" dirty="0">
              <a:latin typeface="Avenir Next LT Pro" panose="020B0504020202020204" pitchFamily="34" charset="0"/>
            </a:endParaRPr>
          </a:p>
          <a:p>
            <a:pPr marL="0" lvl="1" indent="0">
              <a:lnSpc>
                <a:spcPct val="100000"/>
              </a:lnSpc>
              <a:spcBef>
                <a:spcPts val="0"/>
              </a:spcBef>
              <a:buNone/>
            </a:pPr>
            <a:endParaRPr lang="en-US" sz="3200" b="1" u="sng" dirty="0">
              <a:solidFill>
                <a:srgbClr val="C00000"/>
              </a:solidFill>
              <a:latin typeface="Avenir Next LT Pro" panose="020B0504020202020204" pitchFamily="34" charset="0"/>
            </a:endParaRPr>
          </a:p>
          <a:p>
            <a:pPr marL="0" lvl="1" indent="0">
              <a:lnSpc>
                <a:spcPct val="100000"/>
              </a:lnSpc>
              <a:spcBef>
                <a:spcPts val="0"/>
              </a:spcBef>
              <a:spcAft>
                <a:spcPts val="1200"/>
              </a:spcAft>
              <a:buNone/>
            </a:pPr>
            <a:r>
              <a:rPr lang="en-US" sz="3200" b="1" u="sng" dirty="0">
                <a:solidFill>
                  <a:srgbClr val="C00000"/>
                </a:solidFill>
                <a:latin typeface="Avenir Next LT Pro" panose="020B0504020202020204" pitchFamily="34" charset="0"/>
              </a:rPr>
              <a:t>Note</a:t>
            </a:r>
            <a:r>
              <a:rPr lang="en-US" sz="3200" dirty="0">
                <a:solidFill>
                  <a:srgbClr val="C00000"/>
                </a:solidFill>
                <a:latin typeface="Avenir Next LT Pro" panose="020B0504020202020204" pitchFamily="34" charset="0"/>
              </a:rPr>
              <a:t>: the documents, video and audio may reveal more witnesses that may need to be interviewed!</a:t>
            </a:r>
          </a:p>
        </p:txBody>
      </p:sp>
      <p:sp>
        <p:nvSpPr>
          <p:cNvPr id="2" name="Slide Number Placeholder 1">
            <a:extLst>
              <a:ext uri="{FF2B5EF4-FFF2-40B4-BE49-F238E27FC236}">
                <a16:creationId xmlns:a16="http://schemas.microsoft.com/office/drawing/2014/main" id="{C4F9580A-0EFA-BD88-526F-1171482CC8EF}"/>
              </a:ext>
            </a:extLst>
          </p:cNvPr>
          <p:cNvSpPr>
            <a:spLocks noGrp="1"/>
          </p:cNvSpPr>
          <p:nvPr>
            <p:ph type="sldNum" sz="quarter" idx="10"/>
          </p:nvPr>
        </p:nvSpPr>
        <p:spPr/>
        <p:txBody>
          <a:bodyPr/>
          <a:lstStyle/>
          <a:p>
            <a:fld id="{D5472318-D2C0-4B0A-B853-8CDC6E5DBB7E}" type="slidenum">
              <a:rPr lang="en-ID" smtClean="0"/>
              <a:pPr/>
              <a:t>37</a:t>
            </a:fld>
            <a:endParaRPr lang="en-ID" dirty="0"/>
          </a:p>
        </p:txBody>
      </p:sp>
    </p:spTree>
    <p:extLst>
      <p:ext uri="{BB962C8B-B14F-4D97-AF65-F5344CB8AC3E}">
        <p14:creationId xmlns:p14="http://schemas.microsoft.com/office/powerpoint/2010/main" val="1644301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45804" y="342505"/>
            <a:ext cx="11850624" cy="1354217"/>
          </a:xfrm>
          <a:prstGeom prst="rect">
            <a:avLst/>
          </a:prstGeom>
        </p:spPr>
        <p:txBody>
          <a:bodyPr wrap="square" lIns="0" tIns="0" rIns="0" bIns="0" rtlCol="0" anchor="t">
            <a:spAutoFit/>
          </a:bodyPr>
          <a:lstStyle/>
          <a:p>
            <a:r>
              <a:rPr lang="en-US" sz="4400" dirty="0">
                <a:solidFill>
                  <a:srgbClr val="124114"/>
                </a:solidFill>
                <a:latin typeface="Garamond" panose="02020404030301010803" pitchFamily="18" charset="0"/>
                <a:ea typeface="+mj-ea"/>
                <a:cs typeface="+mj-cs"/>
              </a:rPr>
              <a:t>Are There Any Other Accusations Against Respondent? </a:t>
            </a:r>
          </a:p>
        </p:txBody>
      </p:sp>
      <p:sp>
        <p:nvSpPr>
          <p:cNvPr id="6" name="TextBox 6"/>
          <p:cNvSpPr txBox="1"/>
          <p:nvPr/>
        </p:nvSpPr>
        <p:spPr>
          <a:xfrm>
            <a:off x="1071716" y="2355486"/>
            <a:ext cx="10078066" cy="3196388"/>
          </a:xfrm>
          <a:prstGeom prst="rect">
            <a:avLst/>
          </a:prstGeom>
        </p:spPr>
        <p:txBody>
          <a:bodyPr wrap="square" lIns="0" tIns="0" rIns="0" bIns="0" rtlCol="0" anchor="t">
            <a:spAutoFit/>
          </a:bodyPr>
          <a:lstStyle/>
          <a:p>
            <a:pPr marL="457200" indent="-457200">
              <a:lnSpc>
                <a:spcPts val="2800"/>
              </a:lnSpc>
              <a:buFont typeface="Wingdings" panose="05000000000000000000" pitchFamily="2" charset="2"/>
              <a:buChar char="q"/>
            </a:pPr>
            <a:r>
              <a:rPr lang="en-US" sz="3200" dirty="0">
                <a:latin typeface="Avenir Next LT Pro" panose="020B0504020202020204" pitchFamily="34" charset="0"/>
                <a:cs typeface="Arial" panose="020B0604020202020204" pitchFamily="34" charset="0"/>
              </a:rPr>
              <a:t>It is prudent to review whether similar complaints have ever been made against Respondent. </a:t>
            </a:r>
          </a:p>
          <a:p>
            <a:pPr>
              <a:lnSpc>
                <a:spcPts val="2800"/>
              </a:lnSpc>
            </a:pPr>
            <a:endParaRPr lang="en-US" sz="3200" dirty="0">
              <a:latin typeface="Avenir Next LT Pro" panose="020B0504020202020204" pitchFamily="34" charset="0"/>
              <a:cs typeface="Arial" panose="020B0604020202020204" pitchFamily="34" charset="0"/>
            </a:endParaRPr>
          </a:p>
          <a:p>
            <a:pPr marL="457200" indent="-457200">
              <a:lnSpc>
                <a:spcPts val="2800"/>
              </a:lnSpc>
              <a:buFont typeface="Wingdings" panose="05000000000000000000" pitchFamily="2" charset="2"/>
              <a:buChar char="q"/>
            </a:pPr>
            <a:r>
              <a:rPr lang="en-US" sz="3200" dirty="0">
                <a:latin typeface="Avenir Next LT Pro" panose="020B0504020202020204" pitchFamily="34" charset="0"/>
                <a:cs typeface="Arial" panose="020B0604020202020204" pitchFamily="34" charset="0"/>
              </a:rPr>
              <a:t>Remember, your role is to be neutral, it is not to be hostile to the Respondent.</a:t>
            </a:r>
          </a:p>
          <a:p>
            <a:pPr>
              <a:lnSpc>
                <a:spcPts val="2800"/>
              </a:lnSpc>
            </a:pPr>
            <a:endParaRPr lang="en-US" sz="3200" dirty="0">
              <a:latin typeface="Avenir Next LT Pro" panose="020B0504020202020204" pitchFamily="34" charset="0"/>
              <a:cs typeface="Arial" panose="020B0604020202020204" pitchFamily="34" charset="0"/>
            </a:endParaRPr>
          </a:p>
          <a:p>
            <a:pPr marL="457200" indent="-457200">
              <a:lnSpc>
                <a:spcPts val="2800"/>
              </a:lnSpc>
              <a:buFont typeface="Wingdings" panose="05000000000000000000" pitchFamily="2" charset="2"/>
              <a:buChar char="q"/>
            </a:pPr>
            <a:r>
              <a:rPr lang="en-US" sz="3200" dirty="0">
                <a:latin typeface="Avenir Next LT Pro" panose="020B0504020202020204" pitchFamily="34" charset="0"/>
                <a:cs typeface="Arial" panose="020B0604020202020204" pitchFamily="34" charset="0"/>
              </a:rPr>
              <a:t>Nonetheless, it is your duty to investigate and gather facts.</a:t>
            </a:r>
          </a:p>
          <a:p>
            <a:pPr>
              <a:lnSpc>
                <a:spcPts val="2800"/>
              </a:lnSpc>
            </a:pPr>
            <a:endParaRPr lang="en-US" sz="1867"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9720B46-1E94-9048-EB31-308B8FBCD409}"/>
              </a:ext>
            </a:extLst>
          </p:cNvPr>
          <p:cNvSpPr>
            <a:spLocks noGrp="1"/>
          </p:cNvSpPr>
          <p:nvPr>
            <p:ph type="sldNum" sz="quarter" idx="10"/>
          </p:nvPr>
        </p:nvSpPr>
        <p:spPr/>
        <p:txBody>
          <a:bodyPr/>
          <a:lstStyle/>
          <a:p>
            <a:fld id="{D5472318-D2C0-4B0A-B853-8CDC6E5DBB7E}" type="slidenum">
              <a:rPr lang="en-ID" smtClean="0"/>
              <a:pPr/>
              <a:t>38</a:t>
            </a:fld>
            <a:endParaRPr lang="en-ID" dirty="0"/>
          </a:p>
        </p:txBody>
      </p:sp>
    </p:spTree>
    <p:extLst>
      <p:ext uri="{BB962C8B-B14F-4D97-AF65-F5344CB8AC3E}">
        <p14:creationId xmlns:p14="http://schemas.microsoft.com/office/powerpoint/2010/main" val="1566873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521605"/>
            <a:ext cx="11704320" cy="437299"/>
          </a:xfrm>
          <a:prstGeom prst="rect">
            <a:avLst/>
          </a:prstGeom>
        </p:spPr>
        <p:txBody>
          <a:bodyPr wrap="square" lIns="0" tIns="0" rIns="0" bIns="0" rtlCol="0" anchor="t">
            <a:spAutoFit/>
          </a:bodyPr>
          <a:lstStyle/>
          <a:p>
            <a:pPr>
              <a:lnSpc>
                <a:spcPts val="2880"/>
              </a:lnSpc>
            </a:pPr>
            <a:r>
              <a:rPr lang="en-US" sz="4400" dirty="0">
                <a:solidFill>
                  <a:srgbClr val="124114"/>
                </a:solidFill>
                <a:latin typeface="Garamond" panose="02020404030301010803" pitchFamily="18" charset="0"/>
                <a:ea typeface="+mj-ea"/>
                <a:cs typeface="+mj-cs"/>
              </a:rPr>
              <a:t>Review Complaint History of Complainant </a:t>
            </a:r>
          </a:p>
        </p:txBody>
      </p:sp>
      <p:sp>
        <p:nvSpPr>
          <p:cNvPr id="8" name="TextBox 6">
            <a:extLst>
              <a:ext uri="{FF2B5EF4-FFF2-40B4-BE49-F238E27FC236}">
                <a16:creationId xmlns:a16="http://schemas.microsoft.com/office/drawing/2014/main" id="{604A4323-C666-4043-B4C6-FB5DACD6A55B}"/>
              </a:ext>
            </a:extLst>
          </p:cNvPr>
          <p:cNvSpPr txBox="1"/>
          <p:nvPr/>
        </p:nvSpPr>
        <p:spPr>
          <a:xfrm>
            <a:off x="1101212" y="1840602"/>
            <a:ext cx="10048569" cy="3555460"/>
          </a:xfrm>
          <a:prstGeom prst="rect">
            <a:avLst/>
          </a:prstGeom>
        </p:spPr>
        <p:txBody>
          <a:bodyPr wrap="square" lIns="0" tIns="0" rIns="0" bIns="0" rtlCol="0" anchor="t">
            <a:spAutoFit/>
          </a:bodyPr>
          <a:lstStyle/>
          <a:p>
            <a:pPr marL="457200" indent="-457200">
              <a:lnSpc>
                <a:spcPts val="2800"/>
              </a:lnSpc>
              <a:buFont typeface="Wingdings" panose="05000000000000000000" pitchFamily="2" charset="2"/>
              <a:buChar char="q"/>
            </a:pPr>
            <a:r>
              <a:rPr lang="en-US" sz="3200" dirty="0">
                <a:latin typeface="Avenir Next LT Pro" panose="020B0504020202020204" pitchFamily="34" charset="0"/>
                <a:cs typeface="Arial" panose="020B0604020202020204" pitchFamily="34" charset="0"/>
              </a:rPr>
              <a:t>Be careful of duty to be objective and neutral.  Only report any complaint history similar or related to the complaint you are investigating. </a:t>
            </a:r>
          </a:p>
          <a:p>
            <a:pPr>
              <a:lnSpc>
                <a:spcPts val="2800"/>
              </a:lnSpc>
            </a:pPr>
            <a:endParaRPr lang="en-US" sz="3200" dirty="0">
              <a:latin typeface="Avenir Next LT Pro" panose="020B0504020202020204" pitchFamily="34" charset="0"/>
              <a:cs typeface="Arial" panose="020B0604020202020204" pitchFamily="34" charset="0"/>
            </a:endParaRPr>
          </a:p>
          <a:p>
            <a:pPr marL="457200" indent="-457200">
              <a:lnSpc>
                <a:spcPts val="2800"/>
              </a:lnSpc>
              <a:buFont typeface="Wingdings" panose="05000000000000000000" pitchFamily="2" charset="2"/>
              <a:buChar char="q"/>
            </a:pPr>
            <a:r>
              <a:rPr lang="en-US" sz="3200" dirty="0">
                <a:latin typeface="Avenir Next LT Pro" panose="020B0504020202020204" pitchFamily="34" charset="0"/>
                <a:cs typeface="Arial" panose="020B0604020202020204" pitchFamily="34" charset="0"/>
              </a:rPr>
              <a:t>Remember, your role is to be neutral, it is not to be hostile to the Complainant.</a:t>
            </a:r>
          </a:p>
          <a:p>
            <a:pPr>
              <a:lnSpc>
                <a:spcPts val="2800"/>
              </a:lnSpc>
            </a:pPr>
            <a:endParaRPr lang="en-US" sz="3200" dirty="0">
              <a:latin typeface="Avenir Next LT Pro" panose="020B0504020202020204" pitchFamily="34" charset="0"/>
              <a:cs typeface="Arial" panose="020B0604020202020204" pitchFamily="34" charset="0"/>
            </a:endParaRPr>
          </a:p>
          <a:p>
            <a:pPr marL="457200" indent="-457200">
              <a:lnSpc>
                <a:spcPts val="2800"/>
              </a:lnSpc>
              <a:buFont typeface="Wingdings" panose="05000000000000000000" pitchFamily="2" charset="2"/>
              <a:buChar char="q"/>
            </a:pPr>
            <a:r>
              <a:rPr lang="en-US" sz="3200" dirty="0">
                <a:latin typeface="Avenir Next LT Pro" panose="020B0504020202020204" pitchFamily="34" charset="0"/>
                <a:cs typeface="Arial" panose="020B0604020202020204" pitchFamily="34" charset="0"/>
              </a:rPr>
              <a:t>Nonetheless, it is your duty to investigate and gather facts.</a:t>
            </a:r>
          </a:p>
          <a:p>
            <a:pPr>
              <a:lnSpc>
                <a:spcPts val="2800"/>
              </a:lnSpc>
            </a:pPr>
            <a:endParaRPr lang="en-US" sz="1867"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2163150-B0CB-A30F-8EF6-E8D8E99BF8DC}"/>
              </a:ext>
            </a:extLst>
          </p:cNvPr>
          <p:cNvSpPr>
            <a:spLocks noGrp="1"/>
          </p:cNvSpPr>
          <p:nvPr>
            <p:ph type="sldNum" sz="quarter" idx="10"/>
          </p:nvPr>
        </p:nvSpPr>
        <p:spPr/>
        <p:txBody>
          <a:bodyPr/>
          <a:lstStyle/>
          <a:p>
            <a:fld id="{D5472318-D2C0-4B0A-B853-8CDC6E5DBB7E}" type="slidenum">
              <a:rPr lang="en-ID" smtClean="0"/>
              <a:pPr/>
              <a:t>39</a:t>
            </a:fld>
            <a:endParaRPr lang="en-ID" dirty="0"/>
          </a:p>
        </p:txBody>
      </p:sp>
    </p:spTree>
    <p:extLst>
      <p:ext uri="{BB962C8B-B14F-4D97-AF65-F5344CB8AC3E}">
        <p14:creationId xmlns:p14="http://schemas.microsoft.com/office/powerpoint/2010/main" val="67361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826489A7-824F-42B7-A573-A9E59EE61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835" y="2131102"/>
            <a:ext cx="5474165" cy="4726898"/>
          </a:xfrm>
          <a:prstGeom prst="rect">
            <a:avLst/>
          </a:prstGeom>
        </p:spPr>
      </p:pic>
      <p:sp>
        <p:nvSpPr>
          <p:cNvPr id="2" name="Title 1">
            <a:extLst>
              <a:ext uri="{FF2B5EF4-FFF2-40B4-BE49-F238E27FC236}">
                <a16:creationId xmlns:a16="http://schemas.microsoft.com/office/drawing/2014/main" id="{2FB84B57-8254-4C74-A55A-B926450DA224}"/>
              </a:ext>
            </a:extLst>
          </p:cNvPr>
          <p:cNvSpPr>
            <a:spLocks noGrp="1"/>
          </p:cNvSpPr>
          <p:nvPr>
            <p:ph type="title"/>
          </p:nvPr>
        </p:nvSpPr>
        <p:spPr/>
        <p:txBody>
          <a:bodyPr/>
          <a:lstStyle/>
          <a:p>
            <a:pPr algn="ctr"/>
            <a:r>
              <a:rPr lang="en-US" dirty="0"/>
              <a:t>We Are Here </a:t>
            </a:r>
          </a:p>
        </p:txBody>
      </p:sp>
      <p:pic>
        <p:nvPicPr>
          <p:cNvPr id="4" name="Picture 3" descr="A group of people posing for the camera&#10;&#10;Description automatically generated">
            <a:extLst>
              <a:ext uri="{FF2B5EF4-FFF2-40B4-BE49-F238E27FC236}">
                <a16:creationId xmlns:a16="http://schemas.microsoft.com/office/drawing/2014/main" id="{A8C9E103-8F87-4A53-92C7-D03EECA15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45" y="1682065"/>
            <a:ext cx="5681515" cy="5165518"/>
          </a:xfrm>
          <a:prstGeom prst="rect">
            <a:avLst/>
          </a:prstGeom>
        </p:spPr>
      </p:pic>
      <p:sp>
        <p:nvSpPr>
          <p:cNvPr id="7" name="TextBox 6">
            <a:extLst>
              <a:ext uri="{FF2B5EF4-FFF2-40B4-BE49-F238E27FC236}">
                <a16:creationId xmlns:a16="http://schemas.microsoft.com/office/drawing/2014/main" id="{7C44F633-90E7-4562-8E25-C77DB9A8E3AC}"/>
              </a:ext>
            </a:extLst>
          </p:cNvPr>
          <p:cNvSpPr txBox="1"/>
          <p:nvPr/>
        </p:nvSpPr>
        <p:spPr>
          <a:xfrm>
            <a:off x="682572" y="1297345"/>
            <a:ext cx="1755768" cy="769441"/>
          </a:xfrm>
          <a:prstGeom prst="rect">
            <a:avLst/>
          </a:prstGeom>
          <a:noFill/>
        </p:spPr>
        <p:txBody>
          <a:bodyPr wrap="square" rtlCol="0">
            <a:spAutoFit/>
          </a:bodyPr>
          <a:lstStyle/>
          <a:p>
            <a:r>
              <a:rPr lang="en-US" sz="2200" dirty="0"/>
              <a:t>Title IX Coordinator</a:t>
            </a:r>
          </a:p>
        </p:txBody>
      </p:sp>
      <p:sp>
        <p:nvSpPr>
          <p:cNvPr id="8" name="TextBox 7">
            <a:extLst>
              <a:ext uri="{FF2B5EF4-FFF2-40B4-BE49-F238E27FC236}">
                <a16:creationId xmlns:a16="http://schemas.microsoft.com/office/drawing/2014/main" id="{E5F5150F-50F1-46BF-A462-6904A2789B91}"/>
              </a:ext>
            </a:extLst>
          </p:cNvPr>
          <p:cNvSpPr txBox="1"/>
          <p:nvPr/>
        </p:nvSpPr>
        <p:spPr>
          <a:xfrm>
            <a:off x="2584606" y="1398413"/>
            <a:ext cx="1987416" cy="430887"/>
          </a:xfrm>
          <a:prstGeom prst="rect">
            <a:avLst/>
          </a:prstGeom>
          <a:noFill/>
        </p:spPr>
        <p:txBody>
          <a:bodyPr wrap="square" rtlCol="0">
            <a:spAutoFit/>
          </a:bodyPr>
          <a:lstStyle/>
          <a:p>
            <a:r>
              <a:rPr lang="en-US" sz="2200" dirty="0"/>
              <a:t>Investigator </a:t>
            </a:r>
          </a:p>
        </p:txBody>
      </p:sp>
      <p:sp>
        <p:nvSpPr>
          <p:cNvPr id="9" name="TextBox 8">
            <a:extLst>
              <a:ext uri="{FF2B5EF4-FFF2-40B4-BE49-F238E27FC236}">
                <a16:creationId xmlns:a16="http://schemas.microsoft.com/office/drawing/2014/main" id="{9D2F94F0-935C-4BC5-9607-F17A541BB57F}"/>
              </a:ext>
            </a:extLst>
          </p:cNvPr>
          <p:cNvSpPr txBox="1"/>
          <p:nvPr/>
        </p:nvSpPr>
        <p:spPr>
          <a:xfrm>
            <a:off x="4572022" y="1398413"/>
            <a:ext cx="2145813" cy="430887"/>
          </a:xfrm>
          <a:prstGeom prst="rect">
            <a:avLst/>
          </a:prstGeom>
          <a:noFill/>
        </p:spPr>
        <p:txBody>
          <a:bodyPr wrap="square" rtlCol="0">
            <a:spAutoFit/>
          </a:bodyPr>
          <a:lstStyle/>
          <a:p>
            <a:r>
              <a:rPr lang="en-US" sz="2200" dirty="0"/>
              <a:t>Decision Maker</a:t>
            </a:r>
          </a:p>
        </p:txBody>
      </p:sp>
      <p:sp>
        <p:nvSpPr>
          <p:cNvPr id="12" name="TextBox 11">
            <a:extLst>
              <a:ext uri="{FF2B5EF4-FFF2-40B4-BE49-F238E27FC236}">
                <a16:creationId xmlns:a16="http://schemas.microsoft.com/office/drawing/2014/main" id="{02812811-D6BB-45A3-BA07-218717DF873E}"/>
              </a:ext>
            </a:extLst>
          </p:cNvPr>
          <p:cNvSpPr txBox="1"/>
          <p:nvPr/>
        </p:nvSpPr>
        <p:spPr>
          <a:xfrm>
            <a:off x="7558997" y="1361661"/>
            <a:ext cx="1804416" cy="769441"/>
          </a:xfrm>
          <a:prstGeom prst="rect">
            <a:avLst/>
          </a:prstGeom>
          <a:noFill/>
        </p:spPr>
        <p:txBody>
          <a:bodyPr wrap="square" rtlCol="0">
            <a:spAutoFit/>
          </a:bodyPr>
          <a:lstStyle/>
          <a:p>
            <a:r>
              <a:rPr lang="en-US" sz="2200" dirty="0"/>
              <a:t>Appeal Officer </a:t>
            </a:r>
          </a:p>
        </p:txBody>
      </p:sp>
      <p:sp>
        <p:nvSpPr>
          <p:cNvPr id="13" name="TextBox 12">
            <a:extLst>
              <a:ext uri="{FF2B5EF4-FFF2-40B4-BE49-F238E27FC236}">
                <a16:creationId xmlns:a16="http://schemas.microsoft.com/office/drawing/2014/main" id="{41271272-3A94-447F-9D63-4E2BB99B7DFB}"/>
              </a:ext>
            </a:extLst>
          </p:cNvPr>
          <p:cNvSpPr txBox="1"/>
          <p:nvPr/>
        </p:nvSpPr>
        <p:spPr>
          <a:xfrm>
            <a:off x="9985788" y="1128067"/>
            <a:ext cx="1852704" cy="1107996"/>
          </a:xfrm>
          <a:prstGeom prst="rect">
            <a:avLst/>
          </a:prstGeom>
          <a:noFill/>
        </p:spPr>
        <p:txBody>
          <a:bodyPr wrap="square" rtlCol="0">
            <a:spAutoFit/>
          </a:bodyPr>
          <a:lstStyle/>
          <a:p>
            <a:r>
              <a:rPr lang="en-US" sz="2200" dirty="0"/>
              <a:t>Informal Resolution Facilitator  </a:t>
            </a:r>
          </a:p>
        </p:txBody>
      </p:sp>
      <p:sp>
        <p:nvSpPr>
          <p:cNvPr id="10" name="Arrow: Right 9">
            <a:extLst>
              <a:ext uri="{FF2B5EF4-FFF2-40B4-BE49-F238E27FC236}">
                <a16:creationId xmlns:a16="http://schemas.microsoft.com/office/drawing/2014/main" id="{399C247F-321D-408F-BE97-4E9DD424B6B6}"/>
              </a:ext>
            </a:extLst>
          </p:cNvPr>
          <p:cNvSpPr/>
          <p:nvPr/>
        </p:nvSpPr>
        <p:spPr>
          <a:xfrm rot="8287628">
            <a:off x="3617855" y="1694759"/>
            <a:ext cx="1119487" cy="3173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631495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41283" y="344452"/>
            <a:ext cx="9641951" cy="437299"/>
          </a:xfrm>
          <a:prstGeom prst="rect">
            <a:avLst/>
          </a:prstGeom>
        </p:spPr>
        <p:txBody>
          <a:bodyPr wrap="square" lIns="0" tIns="0" rIns="0" bIns="0" rtlCol="0" anchor="t">
            <a:spAutoFit/>
          </a:bodyPr>
          <a:lstStyle/>
          <a:p>
            <a:pPr>
              <a:lnSpc>
                <a:spcPts val="2880"/>
              </a:lnSpc>
            </a:pPr>
            <a:r>
              <a:rPr lang="en-US" sz="4400" dirty="0">
                <a:solidFill>
                  <a:srgbClr val="124114"/>
                </a:solidFill>
                <a:latin typeface="Garamond" panose="02020404030301010803" pitchFamily="18" charset="0"/>
                <a:ea typeface="+mj-ea"/>
                <a:cs typeface="+mj-cs"/>
              </a:rPr>
              <a:t>Medical Information? </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4" name="Rectangle 3">
            <a:extLst>
              <a:ext uri="{FF2B5EF4-FFF2-40B4-BE49-F238E27FC236}">
                <a16:creationId xmlns:a16="http://schemas.microsoft.com/office/drawing/2014/main" id="{FC3927DA-1079-486D-BB6B-FED1E633CBD1}"/>
              </a:ext>
            </a:extLst>
          </p:cNvPr>
          <p:cNvSpPr/>
          <p:nvPr/>
        </p:nvSpPr>
        <p:spPr>
          <a:xfrm>
            <a:off x="233618" y="1125855"/>
            <a:ext cx="10869073" cy="4986878"/>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q"/>
            </a:pPr>
            <a:r>
              <a:rPr lang="en-US" sz="3200" dirty="0"/>
              <a:t>  When investigating a Formal Complaint and throughout the grievance process” the College must:</a:t>
            </a:r>
          </a:p>
          <a:p>
            <a:pPr>
              <a:lnSpc>
                <a:spcPct val="107000"/>
              </a:lnSpc>
              <a:spcAft>
                <a:spcPts val="800"/>
              </a:spcAft>
            </a:pPr>
            <a:endParaRPr lang="en-US" sz="3200" dirty="0"/>
          </a:p>
          <a:p>
            <a:pPr marL="914400" lvl="0"/>
            <a:r>
              <a:rPr lang="en-US" sz="3000" b="1" dirty="0"/>
              <a:t>not access, consider, disclose, or otherwise use a party’s records that are made or maintained by a physician, psychiatrist, psychologist, or other recognized professional or paraprofessional acting in the professional’s or paraprofessional’s capacity, unless the College obtains that party’s voluntary, written consent.</a:t>
            </a:r>
          </a:p>
          <a:p>
            <a:pPr marL="914400" lvl="0" algn="just"/>
            <a:endParaRPr lang="en-US" sz="2200" dirty="0"/>
          </a:p>
        </p:txBody>
      </p:sp>
      <p:sp>
        <p:nvSpPr>
          <p:cNvPr id="2" name="Slide Number Placeholder 1">
            <a:extLst>
              <a:ext uri="{FF2B5EF4-FFF2-40B4-BE49-F238E27FC236}">
                <a16:creationId xmlns:a16="http://schemas.microsoft.com/office/drawing/2014/main" id="{75839615-DCA6-3A40-F906-07B8D0ED8648}"/>
              </a:ext>
            </a:extLst>
          </p:cNvPr>
          <p:cNvSpPr>
            <a:spLocks noGrp="1"/>
          </p:cNvSpPr>
          <p:nvPr>
            <p:ph type="sldNum" sz="quarter" idx="10"/>
          </p:nvPr>
        </p:nvSpPr>
        <p:spPr/>
        <p:txBody>
          <a:bodyPr/>
          <a:lstStyle/>
          <a:p>
            <a:fld id="{D5472318-D2C0-4B0A-B853-8CDC6E5DBB7E}" type="slidenum">
              <a:rPr lang="en-ID" smtClean="0"/>
              <a:pPr/>
              <a:t>40</a:t>
            </a:fld>
            <a:endParaRPr lang="en-ID" dirty="0"/>
          </a:p>
        </p:txBody>
      </p:sp>
    </p:spTree>
    <p:extLst>
      <p:ext uri="{BB962C8B-B14F-4D97-AF65-F5344CB8AC3E}">
        <p14:creationId xmlns:p14="http://schemas.microsoft.com/office/powerpoint/2010/main" val="4041152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03504" y="229648"/>
            <a:ext cx="10984992" cy="1107996"/>
          </a:xfrm>
          <a:prstGeom prst="rect">
            <a:avLst/>
          </a:prstGeom>
        </p:spPr>
        <p:txBody>
          <a:bodyPr wrap="square" lIns="0" tIns="0" rIns="0" bIns="0" rtlCol="0" anchor="t">
            <a:spAutoFit/>
          </a:bodyPr>
          <a:lstStyle/>
          <a:p>
            <a:pPr indent="-514350">
              <a:buAutoNum type="arabicPeriod" startAt="5"/>
            </a:pPr>
            <a:r>
              <a:rPr lang="en-US" sz="3600" dirty="0">
                <a:solidFill>
                  <a:srgbClr val="124114"/>
                </a:solidFill>
                <a:latin typeface="Garamond" panose="02020404030301010803" pitchFamily="18" charset="0"/>
                <a:ea typeface="+mj-ea"/>
                <a:cs typeface="+mj-cs"/>
              </a:rPr>
              <a:t>Give Parties Opportunity to Inspect and Review Evidence “Directly Related” to the Allegations</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1091380" y="1610093"/>
            <a:ext cx="10058401" cy="4385816"/>
          </a:xfrm>
          <a:prstGeom prst="rect">
            <a:avLst/>
          </a:prstGeom>
        </p:spPr>
        <p:txBody>
          <a:bodyPr wrap="square" lIns="0" tIns="0" rIns="0" bIns="0" rtlCol="0" anchor="t">
            <a:spAutoFit/>
          </a:bodyPr>
          <a:lstStyle/>
          <a:p>
            <a:pPr marL="342900" indent="-342900">
              <a:spcAft>
                <a:spcPts val="1800"/>
              </a:spcAft>
              <a:buFont typeface="Wingdings" panose="05000000000000000000" pitchFamily="2" charset="2"/>
              <a:buChar char="q"/>
            </a:pPr>
            <a:r>
              <a:rPr lang="en-US" sz="2400" dirty="0">
                <a:latin typeface="Avenir Next LT Pro" panose="020B0504020202020204" pitchFamily="34" charset="0"/>
              </a:rPr>
              <a:t>Prior to the completion of the investigative report, the Investigator:</a:t>
            </a:r>
          </a:p>
          <a:p>
            <a:pPr marL="800100" lvl="1" indent="-342900">
              <a:spcAft>
                <a:spcPts val="1800"/>
              </a:spcAft>
              <a:buFont typeface="Wingdings" panose="05000000000000000000" pitchFamily="2" charset="2"/>
              <a:buChar char="ü"/>
            </a:pPr>
            <a:r>
              <a:rPr lang="en-US" sz="2400" dirty="0">
                <a:latin typeface="Avenir Next LT Pro" panose="020B0504020202020204" pitchFamily="34" charset="0"/>
              </a:rPr>
              <a:t>must </a:t>
            </a:r>
            <a:r>
              <a:rPr lang="en-US" sz="2400" b="1" dirty="0">
                <a:latin typeface="Avenir Next LT Pro" panose="020B0504020202020204" pitchFamily="34" charset="0"/>
              </a:rPr>
              <a:t>send to each party </a:t>
            </a:r>
            <a:r>
              <a:rPr lang="en-US" sz="2400" dirty="0">
                <a:latin typeface="Avenir Next LT Pro" panose="020B0504020202020204" pitchFamily="34" charset="0"/>
              </a:rPr>
              <a:t>and the party’s advisor, if any, the </a:t>
            </a:r>
            <a:r>
              <a:rPr lang="en-US" sz="2400" b="1" dirty="0">
                <a:latin typeface="Avenir Next LT Pro" panose="020B0504020202020204" pitchFamily="34" charset="0"/>
              </a:rPr>
              <a:t>evidence that is directly related to the allegations </a:t>
            </a:r>
            <a:r>
              <a:rPr lang="en-US" sz="2400" dirty="0">
                <a:latin typeface="Avenir Next LT Pro" panose="020B0504020202020204" pitchFamily="34" charset="0"/>
              </a:rPr>
              <a:t>to inspect and review </a:t>
            </a:r>
            <a:r>
              <a:rPr lang="en-US" sz="2400" u="sng" dirty="0">
                <a:latin typeface="Avenir Next LT Pro" panose="020B0504020202020204" pitchFamily="34" charset="0"/>
              </a:rPr>
              <a:t>in an electronic format or hard copy</a:t>
            </a:r>
            <a:r>
              <a:rPr lang="en-US" sz="2400" dirty="0">
                <a:latin typeface="Avenir Next LT Pro" panose="020B0504020202020204" pitchFamily="34" charset="0"/>
              </a:rPr>
              <a:t>. </a:t>
            </a:r>
          </a:p>
          <a:p>
            <a:pPr marL="800100" lvl="1" indent="-342900">
              <a:spcAft>
                <a:spcPts val="1800"/>
              </a:spcAft>
              <a:buFont typeface="Wingdings" panose="05000000000000000000" pitchFamily="2" charset="2"/>
              <a:buChar char="ü"/>
            </a:pPr>
            <a:r>
              <a:rPr lang="en-US" sz="2400" dirty="0">
                <a:latin typeface="Avenir Next LT Pro" panose="020B0504020202020204" pitchFamily="34" charset="0"/>
              </a:rPr>
              <a:t>the parties must have at least </a:t>
            </a:r>
            <a:r>
              <a:rPr lang="en-US" sz="2400" b="1" dirty="0">
                <a:latin typeface="Avenir Next LT Pro" panose="020B0504020202020204" pitchFamily="34" charset="0"/>
              </a:rPr>
              <a:t>10 days to submit a written response</a:t>
            </a:r>
            <a:r>
              <a:rPr lang="en-US" sz="2400" dirty="0">
                <a:latin typeface="Avenir Next LT Pro" panose="020B0504020202020204" pitchFamily="34" charset="0"/>
              </a:rPr>
              <a:t>, which the </a:t>
            </a:r>
            <a:r>
              <a:rPr lang="en-US" sz="2400" b="1" dirty="0">
                <a:latin typeface="Avenir Next LT Pro" panose="020B0504020202020204" pitchFamily="34" charset="0"/>
              </a:rPr>
              <a:t>investigator MUST consider </a:t>
            </a:r>
            <a:r>
              <a:rPr lang="en-US" sz="2400" dirty="0">
                <a:latin typeface="Avenir Next LT Pro" panose="020B0504020202020204" pitchFamily="34" charset="0"/>
              </a:rPr>
              <a:t>prior to completion of the investigative report.</a:t>
            </a:r>
          </a:p>
          <a:p>
            <a:pPr lvl="1">
              <a:spcAft>
                <a:spcPts val="1800"/>
              </a:spcAft>
            </a:pPr>
            <a:r>
              <a:rPr lang="en-US" sz="2400" b="1" u="sng" dirty="0">
                <a:latin typeface="Avenir Next LT Pro" panose="020B0504020202020204" pitchFamily="34" charset="0"/>
              </a:rPr>
              <a:t>Purpose</a:t>
            </a:r>
            <a:r>
              <a:rPr lang="en-US" sz="2400" dirty="0">
                <a:latin typeface="Avenir Next LT Pro" panose="020B0504020202020204" pitchFamily="34" charset="0"/>
              </a:rPr>
              <a:t>:  to give parties equal access to the evidence obtained “directly related” to the allegations, </a:t>
            </a:r>
            <a:r>
              <a:rPr lang="en-US" sz="2400" b="1" dirty="0">
                <a:latin typeface="Avenir Next LT Pro" panose="020B0504020202020204" pitchFamily="34" charset="0"/>
              </a:rPr>
              <a:t>even if the College does not intend to rely on the information</a:t>
            </a:r>
            <a:r>
              <a:rPr lang="en-US" sz="2400" dirty="0">
                <a:latin typeface="Avenir Next LT Pro" panose="020B0504020202020204" pitchFamily="34" charset="0"/>
              </a:rPr>
              <a:t>. </a:t>
            </a:r>
          </a:p>
        </p:txBody>
      </p:sp>
      <p:sp>
        <p:nvSpPr>
          <p:cNvPr id="2" name="Slide Number Placeholder 1">
            <a:extLst>
              <a:ext uri="{FF2B5EF4-FFF2-40B4-BE49-F238E27FC236}">
                <a16:creationId xmlns:a16="http://schemas.microsoft.com/office/drawing/2014/main" id="{87E8ADBF-98D1-7FAA-9133-120222501EFA}"/>
              </a:ext>
            </a:extLst>
          </p:cNvPr>
          <p:cNvSpPr>
            <a:spLocks noGrp="1"/>
          </p:cNvSpPr>
          <p:nvPr>
            <p:ph type="sldNum" sz="quarter" idx="10"/>
          </p:nvPr>
        </p:nvSpPr>
        <p:spPr/>
        <p:txBody>
          <a:bodyPr/>
          <a:lstStyle/>
          <a:p>
            <a:fld id="{D5472318-D2C0-4B0A-B853-8CDC6E5DBB7E}" type="slidenum">
              <a:rPr lang="en-ID" smtClean="0"/>
              <a:pPr/>
              <a:t>41</a:t>
            </a:fld>
            <a:endParaRPr lang="en-ID" dirty="0"/>
          </a:p>
        </p:txBody>
      </p:sp>
    </p:spTree>
    <p:extLst>
      <p:ext uri="{BB962C8B-B14F-4D97-AF65-F5344CB8AC3E}">
        <p14:creationId xmlns:p14="http://schemas.microsoft.com/office/powerpoint/2010/main" val="232280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39209" y="396000"/>
            <a:ext cx="11063119" cy="422873"/>
          </a:xfrm>
          <a:prstGeom prst="rect">
            <a:avLst/>
          </a:prstGeom>
        </p:spPr>
        <p:txBody>
          <a:bodyPr wrap="square" lIns="0" tIns="0" rIns="0" bIns="0" rtlCol="0" anchor="t">
            <a:spAutoFit/>
          </a:bodyPr>
          <a:lstStyle/>
          <a:p>
            <a:pPr>
              <a:lnSpc>
                <a:spcPts val="2880"/>
              </a:lnSpc>
            </a:pPr>
            <a:r>
              <a:rPr lang="en-US" sz="4000" dirty="0">
                <a:solidFill>
                  <a:srgbClr val="124114"/>
                </a:solidFill>
                <a:latin typeface="Garamond" panose="02020404030301010803" pitchFamily="18" charset="0"/>
                <a:ea typeface="+mj-ea"/>
                <a:cs typeface="+mj-cs"/>
              </a:rPr>
              <a:t>What is “Directly Related” to the Allegations?</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317241" y="1119673"/>
            <a:ext cx="11232937" cy="6417141"/>
          </a:xfrm>
          <a:prstGeom prst="rect">
            <a:avLst/>
          </a:prstGeom>
        </p:spPr>
        <p:txBody>
          <a:bodyPr wrap="square" lIns="0" tIns="0" rIns="0" bIns="0" rtlCol="0" anchor="t">
            <a:spAutoFit/>
          </a:bodyPr>
          <a:lstStyle/>
          <a:p>
            <a:pPr marL="463550" indent="-463550">
              <a:spcAft>
                <a:spcPts val="600"/>
              </a:spcAft>
              <a:buFont typeface="Wingdings" panose="05000000000000000000" pitchFamily="2" charset="2"/>
              <a:buChar char="q"/>
            </a:pPr>
            <a:r>
              <a:rPr lang="en-US" sz="2800" dirty="0">
                <a:latin typeface="Avenir Next LT Pro" panose="020B0504020202020204" pitchFamily="34" charset="0"/>
              </a:rPr>
              <a:t>Investigator's Discretion.</a:t>
            </a:r>
          </a:p>
          <a:p>
            <a:pPr marL="463550" indent="-463550">
              <a:spcAft>
                <a:spcPts val="600"/>
              </a:spcAft>
              <a:buFont typeface="Wingdings" panose="05000000000000000000" pitchFamily="2" charset="2"/>
              <a:buChar char="q"/>
            </a:pPr>
            <a:r>
              <a:rPr lang="en-US" sz="2800" dirty="0">
                <a:latin typeface="Avenir Next LT Pro" panose="020B0504020202020204" pitchFamily="34" charset="0"/>
              </a:rPr>
              <a:t>Encouraged to use, “plain and ordinary meaning.”</a:t>
            </a:r>
          </a:p>
          <a:p>
            <a:pPr marL="463550" indent="-463550">
              <a:buFont typeface="Wingdings" panose="05000000000000000000" pitchFamily="2" charset="2"/>
              <a:buChar char="q"/>
            </a:pPr>
            <a:r>
              <a:rPr lang="en-US" sz="2800" dirty="0">
                <a:latin typeface="Avenir Next LT Pro" panose="020B0504020202020204" pitchFamily="34" charset="0"/>
              </a:rPr>
              <a:t>Would include “inculpatory” and “exculpatory” evidence.</a:t>
            </a:r>
          </a:p>
          <a:p>
            <a:endParaRPr lang="en-US" sz="2800" b="1" u="sng" dirty="0">
              <a:latin typeface="Avenir Next LT Pro" panose="020B0504020202020204" pitchFamily="34" charset="0"/>
            </a:endParaRPr>
          </a:p>
          <a:p>
            <a:pPr marL="461963">
              <a:spcAft>
                <a:spcPts val="1800"/>
              </a:spcAft>
            </a:pPr>
            <a:r>
              <a:rPr lang="en-US" sz="2800" b="1" u="sng" dirty="0">
                <a:latin typeface="Avenir Next LT Pro" panose="020B0504020202020204" pitchFamily="34" charset="0"/>
              </a:rPr>
              <a:t>Example</a:t>
            </a:r>
            <a:r>
              <a:rPr lang="en-US" sz="2800" dirty="0">
                <a:latin typeface="Avenir Next LT Pro" panose="020B0504020202020204" pitchFamily="34" charset="0"/>
              </a:rPr>
              <a:t>: if the investigator reviews the Respondent’s personnel file and there is nothing there related to the allegation, would not likely need to provide the entire personnel file to the Complainant. </a:t>
            </a:r>
          </a:p>
          <a:p>
            <a:pPr>
              <a:spcAft>
                <a:spcPts val="1800"/>
              </a:spcAft>
            </a:pPr>
            <a:endParaRPr lang="en-US" sz="1200" u="sng" dirty="0">
              <a:latin typeface="Avenir Next LT Pro" panose="020B0504020202020204" pitchFamily="34" charset="0"/>
            </a:endParaRPr>
          </a:p>
          <a:p>
            <a:pPr marL="463550">
              <a:spcAft>
                <a:spcPts val="1800"/>
              </a:spcAft>
            </a:pPr>
            <a:r>
              <a:rPr lang="en-US" sz="2800" b="1" u="sng" dirty="0">
                <a:latin typeface="Avenir Next LT Pro" panose="020B0504020202020204" pitchFamily="34" charset="0"/>
              </a:rPr>
              <a:t>Note</a:t>
            </a:r>
            <a:r>
              <a:rPr lang="en-US" sz="2800" dirty="0">
                <a:latin typeface="Avenir Next LT Pro" panose="020B0504020202020204" pitchFamily="34" charset="0"/>
              </a:rPr>
              <a:t>: if it is information you have gathered as part of the investigation, the parties should have an opportunity to inspect. Therefore, include notes that you reviewed Respondent’s personnel file.</a:t>
            </a:r>
          </a:p>
          <a:p>
            <a:pPr lvl="1" algn="just"/>
            <a:endParaRPr lang="en-US" sz="2400" dirty="0">
              <a:latin typeface="Avenir Next LT Pro" panose="020B0504020202020204" pitchFamily="34" charset="0"/>
            </a:endParaRPr>
          </a:p>
          <a:p>
            <a:pPr lvl="1" algn="just"/>
            <a:endParaRPr lang="en-US" dirty="0"/>
          </a:p>
        </p:txBody>
      </p:sp>
      <p:sp>
        <p:nvSpPr>
          <p:cNvPr id="2" name="Slide Number Placeholder 1">
            <a:extLst>
              <a:ext uri="{FF2B5EF4-FFF2-40B4-BE49-F238E27FC236}">
                <a16:creationId xmlns:a16="http://schemas.microsoft.com/office/drawing/2014/main" id="{2C855703-4D0B-7EBC-BE46-C52B9CDBB59D}"/>
              </a:ext>
            </a:extLst>
          </p:cNvPr>
          <p:cNvSpPr>
            <a:spLocks noGrp="1"/>
          </p:cNvSpPr>
          <p:nvPr>
            <p:ph type="sldNum" sz="quarter" idx="10"/>
          </p:nvPr>
        </p:nvSpPr>
        <p:spPr/>
        <p:txBody>
          <a:bodyPr/>
          <a:lstStyle/>
          <a:p>
            <a:fld id="{D5472318-D2C0-4B0A-B853-8CDC6E5DBB7E}" type="slidenum">
              <a:rPr lang="en-ID" smtClean="0"/>
              <a:pPr/>
              <a:t>42</a:t>
            </a:fld>
            <a:endParaRPr lang="en-ID" dirty="0"/>
          </a:p>
        </p:txBody>
      </p:sp>
    </p:spTree>
    <p:extLst>
      <p:ext uri="{BB962C8B-B14F-4D97-AF65-F5344CB8AC3E}">
        <p14:creationId xmlns:p14="http://schemas.microsoft.com/office/powerpoint/2010/main" val="311652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arn(inVertic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6304" y="419891"/>
            <a:ext cx="11899392" cy="420884"/>
          </a:xfrm>
          <a:prstGeom prst="rect">
            <a:avLst/>
          </a:prstGeom>
        </p:spPr>
        <p:txBody>
          <a:bodyPr wrap="square" lIns="0" tIns="0" rIns="0" bIns="0" rtlCol="0" anchor="t">
            <a:spAutoFit/>
          </a:bodyPr>
          <a:lstStyle/>
          <a:p>
            <a:pPr>
              <a:lnSpc>
                <a:spcPts val="2880"/>
              </a:lnSpc>
            </a:pPr>
            <a:r>
              <a:rPr lang="en-US" sz="4000" dirty="0">
                <a:solidFill>
                  <a:srgbClr val="124114"/>
                </a:solidFill>
                <a:latin typeface="Garamond" panose="02020404030301010803" pitchFamily="18" charset="0"/>
                <a:ea typeface="+mj-ea"/>
                <a:cs typeface="+mj-cs"/>
              </a:rPr>
              <a:t>“Directly Related” to the Allegations</a:t>
            </a:r>
            <a:endParaRPr lang="en-US" sz="4000" spc="192" dirty="0">
              <a:solidFill>
                <a:srgbClr val="F2F4F3"/>
              </a:solidFill>
              <a:latin typeface="Montserrat Classic"/>
            </a:endParaRP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440671" y="1313769"/>
            <a:ext cx="11339651" cy="5265953"/>
          </a:xfrm>
          <a:prstGeom prst="rect">
            <a:avLst/>
          </a:prstGeom>
        </p:spPr>
        <p:txBody>
          <a:bodyPr wrap="square" lIns="0" tIns="0" rIns="0" bIns="0" rtlCol="0" anchor="t">
            <a:spAutoFit/>
          </a:bodyPr>
          <a:lstStyle/>
          <a:p>
            <a:pPr marL="463550" indent="-463550">
              <a:buFont typeface="Wingdings" panose="05000000000000000000" pitchFamily="2" charset="2"/>
              <a:buChar char="q"/>
            </a:pPr>
            <a:r>
              <a:rPr lang="en-US" sz="2800" dirty="0">
                <a:latin typeface="Avenir Next LT Pro" panose="020B0504020202020204" pitchFamily="34" charset="0"/>
              </a:rPr>
              <a:t>Allows parties to </a:t>
            </a:r>
            <a:r>
              <a:rPr lang="en-US" sz="2800" b="1" dirty="0">
                <a:latin typeface="Avenir Next LT Pro" panose="020B0504020202020204" pitchFamily="34" charset="0"/>
              </a:rPr>
              <a:t>meaningfully respond</a:t>
            </a:r>
            <a:r>
              <a:rPr lang="en-US" sz="2800" dirty="0">
                <a:latin typeface="Avenir Next LT Pro" panose="020B0504020202020204" pitchFamily="34" charset="0"/>
              </a:rPr>
              <a:t> with arguments based on the information gathered that further each parties’ view of the case, or </a:t>
            </a:r>
            <a:r>
              <a:rPr lang="en-US" sz="2800" b="1" dirty="0">
                <a:latin typeface="Avenir Next LT Pro" panose="020B0504020202020204" pitchFamily="34" charset="0"/>
              </a:rPr>
              <a:t>present additional relevant facts and witnesses </a:t>
            </a:r>
            <a:r>
              <a:rPr lang="en-US" sz="2800" dirty="0">
                <a:latin typeface="Avenir Next LT Pro" panose="020B0504020202020204" pitchFamily="34" charset="0"/>
              </a:rPr>
              <a:t>that should be objectively evaluated.</a:t>
            </a:r>
          </a:p>
          <a:p>
            <a:pPr marL="463550" indent="-463550">
              <a:buFont typeface="Wingdings" panose="05000000000000000000" pitchFamily="2" charset="2"/>
              <a:buChar char="q"/>
            </a:pPr>
            <a:endParaRPr lang="en-US" sz="1200" dirty="0">
              <a:latin typeface="Avenir Next LT Pro" panose="020B0504020202020204" pitchFamily="34" charset="0"/>
            </a:endParaRPr>
          </a:p>
          <a:p>
            <a:endParaRPr lang="en-US" sz="800" dirty="0">
              <a:latin typeface="Avenir Next LT Pro" panose="020B0504020202020204" pitchFamily="34" charset="0"/>
            </a:endParaRPr>
          </a:p>
          <a:p>
            <a:pPr marL="463550" indent="-463550">
              <a:buFont typeface="Wingdings" panose="05000000000000000000" pitchFamily="2" charset="2"/>
              <a:buChar char="q"/>
            </a:pPr>
            <a:r>
              <a:rPr lang="en-US" sz="2800" dirty="0">
                <a:latin typeface="Avenir Next LT Pro" panose="020B0504020202020204" pitchFamily="34" charset="0"/>
              </a:rPr>
              <a:t>The right to inspect all evidence directly related to the allegations is an important procedural right for both parties. </a:t>
            </a:r>
          </a:p>
          <a:p>
            <a:pPr marL="463550" indent="-463550">
              <a:buFont typeface="Wingdings" panose="05000000000000000000" pitchFamily="2" charset="2"/>
              <a:buChar char="q"/>
            </a:pPr>
            <a:endParaRPr lang="en-US" sz="1200" dirty="0">
              <a:latin typeface="Avenir Next LT Pro" panose="020B0504020202020204" pitchFamily="34" charset="0"/>
            </a:endParaRPr>
          </a:p>
          <a:p>
            <a:endParaRPr lang="en-US" sz="800" dirty="0">
              <a:latin typeface="Avenir Next LT Pro" panose="020B0504020202020204" pitchFamily="34" charset="0"/>
            </a:endParaRPr>
          </a:p>
          <a:p>
            <a:pPr marL="463550" indent="-463550">
              <a:buFont typeface="Wingdings" panose="05000000000000000000" pitchFamily="2" charset="2"/>
              <a:buChar char="q"/>
            </a:pPr>
            <a:r>
              <a:rPr lang="en-US" sz="2800" dirty="0">
                <a:latin typeface="Avenir Next LT Pro" panose="020B0504020202020204" pitchFamily="34" charset="0"/>
              </a:rPr>
              <a:t>For example, although the College does not intend to rely on the Respondent’s personnel file, the Complainant may provide information that there is a separate investigation file, which includes similar complaints against the Respondent.</a:t>
            </a:r>
            <a:endParaRPr lang="en-US" sz="2400" dirty="0">
              <a:latin typeface="Avenir Next LT Pro" panose="020B0504020202020204" pitchFamily="34" charset="0"/>
            </a:endParaRPr>
          </a:p>
          <a:p>
            <a:pPr lvl="1" algn="just"/>
            <a:endParaRPr lang="en-US" dirty="0"/>
          </a:p>
        </p:txBody>
      </p:sp>
      <p:sp>
        <p:nvSpPr>
          <p:cNvPr id="2" name="Slide Number Placeholder 1">
            <a:extLst>
              <a:ext uri="{FF2B5EF4-FFF2-40B4-BE49-F238E27FC236}">
                <a16:creationId xmlns:a16="http://schemas.microsoft.com/office/drawing/2014/main" id="{A16DA3B8-C0CC-E0A4-3BE4-D4ACAF60E4E2}"/>
              </a:ext>
            </a:extLst>
          </p:cNvPr>
          <p:cNvSpPr>
            <a:spLocks noGrp="1"/>
          </p:cNvSpPr>
          <p:nvPr>
            <p:ph type="sldNum" sz="quarter" idx="10"/>
          </p:nvPr>
        </p:nvSpPr>
        <p:spPr/>
        <p:txBody>
          <a:bodyPr/>
          <a:lstStyle/>
          <a:p>
            <a:fld id="{D5472318-D2C0-4B0A-B853-8CDC6E5DBB7E}" type="slidenum">
              <a:rPr lang="en-ID" smtClean="0"/>
              <a:pPr/>
              <a:t>43</a:t>
            </a:fld>
            <a:endParaRPr lang="en-ID" dirty="0"/>
          </a:p>
        </p:txBody>
      </p:sp>
    </p:spTree>
    <p:extLst>
      <p:ext uri="{BB962C8B-B14F-4D97-AF65-F5344CB8AC3E}">
        <p14:creationId xmlns:p14="http://schemas.microsoft.com/office/powerpoint/2010/main" val="1721029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43791" y="364768"/>
            <a:ext cx="7046818" cy="422873"/>
          </a:xfrm>
          <a:prstGeom prst="rect">
            <a:avLst/>
          </a:prstGeom>
        </p:spPr>
        <p:txBody>
          <a:bodyPr wrap="square" lIns="0" tIns="0" rIns="0" bIns="0" rtlCol="0" anchor="t">
            <a:spAutoFit/>
          </a:bodyPr>
          <a:lstStyle/>
          <a:p>
            <a:pPr>
              <a:lnSpc>
                <a:spcPts val="2880"/>
              </a:lnSpc>
            </a:pPr>
            <a:r>
              <a:rPr lang="en-US" sz="4000" dirty="0">
                <a:solidFill>
                  <a:srgbClr val="124114"/>
                </a:solidFill>
                <a:latin typeface="Garamond" panose="02020404030301010803" pitchFamily="18" charset="0"/>
                <a:ea typeface="+mj-ea"/>
                <a:cs typeface="+mj-cs"/>
              </a:rPr>
              <a:t>Confidential Information</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474959" y="1274564"/>
            <a:ext cx="11242082" cy="4308872"/>
          </a:xfrm>
          <a:prstGeom prst="rect">
            <a:avLst/>
          </a:prstGeom>
        </p:spPr>
        <p:txBody>
          <a:bodyPr wrap="square" lIns="0" tIns="0" rIns="0" bIns="0" rtlCol="0" anchor="t">
            <a:spAutoFit/>
          </a:bodyPr>
          <a:lstStyle/>
          <a:p>
            <a:pPr marL="463550" indent="-463550">
              <a:buFont typeface="Wingdings" panose="05000000000000000000" pitchFamily="2" charset="2"/>
              <a:buChar char="q"/>
            </a:pPr>
            <a:r>
              <a:rPr lang="en-US" sz="2800" dirty="0">
                <a:latin typeface="Avenir Next LT Pro" panose="020B0504020202020204" pitchFamily="34" charset="0"/>
              </a:rPr>
              <a:t>Investigator may redact information that is not “directly related” to the allegations or information that is protected by privilege (</a:t>
            </a:r>
            <a:r>
              <a:rPr lang="en-US" sz="2800" i="1" dirty="0">
                <a:latin typeface="Avenir Next LT Pro" panose="020B0504020202020204" pitchFamily="34" charset="0"/>
              </a:rPr>
              <a:t>e.g</a:t>
            </a:r>
            <a:r>
              <a:rPr lang="en-US" sz="2800" dirty="0">
                <a:latin typeface="Avenir Next LT Pro" panose="020B0504020202020204" pitchFamily="34" charset="0"/>
              </a:rPr>
              <a:t>., medical information if the party has not given written consent).</a:t>
            </a:r>
          </a:p>
          <a:p>
            <a:endParaRPr lang="en-US" sz="2800" dirty="0">
              <a:latin typeface="Avenir Next LT Pro" panose="020B0504020202020204" pitchFamily="34" charset="0"/>
            </a:endParaRPr>
          </a:p>
          <a:p>
            <a:pPr marL="463550" indent="-463550">
              <a:buFont typeface="Wingdings" panose="05000000000000000000" pitchFamily="2" charset="2"/>
              <a:buChar char="q"/>
            </a:pPr>
            <a:r>
              <a:rPr lang="en-US" sz="2800" dirty="0">
                <a:latin typeface="Avenir Next LT Pro" panose="020B0504020202020204" pitchFamily="34" charset="0"/>
              </a:rPr>
              <a:t>However, information that is confidential, sensitive or private may still be “directly related to the allegation” and thus subject to review by both parties. </a:t>
            </a:r>
          </a:p>
          <a:p>
            <a:endParaRPr lang="en-US" sz="2800" dirty="0">
              <a:latin typeface="Avenir Next LT Pro" panose="020B0504020202020204" pitchFamily="34" charset="0"/>
            </a:endParaRPr>
          </a:p>
          <a:p>
            <a:pPr marL="463550" indent="-463550">
              <a:buFont typeface="Wingdings" panose="05000000000000000000" pitchFamily="2" charset="2"/>
              <a:buChar char="q"/>
            </a:pPr>
            <a:r>
              <a:rPr lang="en-US" sz="2800" dirty="0">
                <a:latin typeface="Avenir Next LT Pro" panose="020B0504020202020204" pitchFamily="34" charset="0"/>
              </a:rPr>
              <a:t>Consider non-disclosure agreements before disseminating certain information.</a:t>
            </a:r>
            <a:endParaRPr lang="en-US" dirty="0">
              <a:latin typeface="Avenir Next LT Pro" panose="020B0504020202020204" pitchFamily="34" charset="0"/>
            </a:endParaRPr>
          </a:p>
        </p:txBody>
      </p:sp>
      <p:sp>
        <p:nvSpPr>
          <p:cNvPr id="2" name="Slide Number Placeholder 1">
            <a:extLst>
              <a:ext uri="{FF2B5EF4-FFF2-40B4-BE49-F238E27FC236}">
                <a16:creationId xmlns:a16="http://schemas.microsoft.com/office/drawing/2014/main" id="{B203FF4D-DB78-63A8-9666-9CAAC317CBAB}"/>
              </a:ext>
            </a:extLst>
          </p:cNvPr>
          <p:cNvSpPr>
            <a:spLocks noGrp="1"/>
          </p:cNvSpPr>
          <p:nvPr>
            <p:ph type="sldNum" sz="quarter" idx="10"/>
          </p:nvPr>
        </p:nvSpPr>
        <p:spPr/>
        <p:txBody>
          <a:bodyPr/>
          <a:lstStyle/>
          <a:p>
            <a:fld id="{D5472318-D2C0-4B0A-B853-8CDC6E5DBB7E}" type="slidenum">
              <a:rPr lang="en-ID" smtClean="0"/>
              <a:pPr/>
              <a:t>44</a:t>
            </a:fld>
            <a:endParaRPr lang="en-ID" dirty="0"/>
          </a:p>
        </p:txBody>
      </p:sp>
    </p:spTree>
    <p:extLst>
      <p:ext uri="{BB962C8B-B14F-4D97-AF65-F5344CB8AC3E}">
        <p14:creationId xmlns:p14="http://schemas.microsoft.com/office/powerpoint/2010/main" val="152154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8767" y="253226"/>
            <a:ext cx="11876929" cy="732060"/>
          </a:xfrm>
          <a:prstGeom prst="rect">
            <a:avLst/>
          </a:prstGeom>
        </p:spPr>
        <p:txBody>
          <a:bodyPr wrap="square" lIns="0" tIns="0" rIns="0" bIns="0" rtlCol="0" anchor="t">
            <a:spAutoFit/>
          </a:bodyPr>
          <a:lstStyle/>
          <a:p>
            <a:pPr>
              <a:lnSpc>
                <a:spcPts val="2880"/>
              </a:lnSpc>
            </a:pPr>
            <a:r>
              <a:rPr lang="en-US" sz="4000" dirty="0">
                <a:solidFill>
                  <a:srgbClr val="124114"/>
                </a:solidFill>
                <a:latin typeface="Garamond" panose="02020404030301010803" pitchFamily="18" charset="0"/>
                <a:ea typeface="+mj-ea"/>
                <a:cs typeface="+mj-cs"/>
              </a:rPr>
              <a:t>6.  Prepare Investigative Report </a:t>
            </a:r>
          </a:p>
          <a:p>
            <a:pPr algn="ctr">
              <a:lnSpc>
                <a:spcPts val="2880"/>
              </a:lnSpc>
            </a:pPr>
            <a:endParaRPr lang="en-US" sz="2400" spc="192" dirty="0">
              <a:solidFill>
                <a:srgbClr val="F2F4F3"/>
              </a:solidFill>
              <a:latin typeface="Montserrat Classic"/>
            </a:endParaRP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168767" y="882913"/>
            <a:ext cx="11692008" cy="1138773"/>
          </a:xfrm>
          <a:prstGeom prst="rect">
            <a:avLst/>
          </a:prstGeom>
        </p:spPr>
        <p:txBody>
          <a:bodyPr wrap="square" lIns="0" tIns="0" rIns="0" bIns="0" rtlCol="0" anchor="t">
            <a:spAutoFit/>
          </a:bodyPr>
          <a:lstStyle/>
          <a:p>
            <a:pPr lvl="0"/>
            <a:r>
              <a:rPr lang="en-US" sz="2800" dirty="0">
                <a:latin typeface="Avenir Next LT Pro" panose="020B0504020202020204" pitchFamily="34" charset="0"/>
              </a:rPr>
              <a:t>The investigator </a:t>
            </a:r>
            <a:r>
              <a:rPr lang="en-US" sz="2800" b="1" dirty="0">
                <a:latin typeface="Avenir Next LT Pro" panose="020B0504020202020204" pitchFamily="34" charset="0"/>
              </a:rPr>
              <a:t>MUST </a:t>
            </a:r>
            <a:r>
              <a:rPr lang="en-US" sz="2800" dirty="0">
                <a:latin typeface="Avenir Next LT Pro" panose="020B0504020202020204" pitchFamily="34" charset="0"/>
              </a:rPr>
              <a:t>fairly summarize </a:t>
            </a:r>
            <a:r>
              <a:rPr lang="en-US" sz="2800" b="1" dirty="0">
                <a:latin typeface="Avenir Next LT Pro" panose="020B0504020202020204" pitchFamily="34" charset="0"/>
              </a:rPr>
              <a:t>relevant evidence </a:t>
            </a:r>
            <a:r>
              <a:rPr lang="en-US" sz="2800" dirty="0">
                <a:latin typeface="Avenir Next LT Pro" panose="020B0504020202020204" pitchFamily="34" charset="0"/>
              </a:rPr>
              <a:t>in an investigative report, such as: </a:t>
            </a:r>
            <a:endParaRPr lang="en-US" sz="2400" dirty="0">
              <a:latin typeface="Avenir Next LT Pro" panose="020B0504020202020204" pitchFamily="34" charset="0"/>
            </a:endParaRPr>
          </a:p>
          <a:p>
            <a:pPr lvl="1"/>
            <a:endParaRPr lang="en-US" dirty="0"/>
          </a:p>
        </p:txBody>
      </p:sp>
      <p:sp>
        <p:nvSpPr>
          <p:cNvPr id="8" name="Rectangle 7">
            <a:extLst>
              <a:ext uri="{FF2B5EF4-FFF2-40B4-BE49-F238E27FC236}">
                <a16:creationId xmlns:a16="http://schemas.microsoft.com/office/drawing/2014/main" id="{AF0FA39C-3764-1147-A1B5-73219630F787}"/>
              </a:ext>
            </a:extLst>
          </p:cNvPr>
          <p:cNvSpPr/>
          <p:nvPr/>
        </p:nvSpPr>
        <p:spPr>
          <a:xfrm>
            <a:off x="331225" y="1819719"/>
            <a:ext cx="10958731" cy="4155368"/>
          </a:xfrm>
          <a:prstGeom prst="rect">
            <a:avLst/>
          </a:prstGeom>
        </p:spPr>
        <p:txBody>
          <a:bodyPr wrap="square" numCol="1">
            <a:spAutoFit/>
          </a:bodyPr>
          <a:lstStyle/>
          <a:p>
            <a:pPr marL="1720850" indent="-342900" algn="just">
              <a:lnSpc>
                <a:spcPct val="107000"/>
              </a:lnSpc>
              <a:spcAft>
                <a:spcPts val="800"/>
              </a:spcAft>
              <a:buClr>
                <a:schemeClr val="accent6"/>
              </a:buClr>
              <a:buFont typeface="Wingdings" pitchFamily="2" charset="2"/>
              <a:buChar char="ü"/>
            </a:pPr>
            <a:r>
              <a:rPr lang="en-US" sz="2200" dirty="0">
                <a:latin typeface="Avenir Next LT Pro" panose="020B0504020202020204" pitchFamily="34" charset="0"/>
                <a:cs typeface="Arial" panose="020B0604020202020204" pitchFamily="34" charset="0"/>
              </a:rPr>
              <a:t>Formal Complaint.				</a:t>
            </a:r>
          </a:p>
          <a:p>
            <a:pPr marL="1720850" indent="-342900" algn="just">
              <a:lnSpc>
                <a:spcPct val="107000"/>
              </a:lnSpc>
              <a:spcAft>
                <a:spcPts val="800"/>
              </a:spcAft>
              <a:buClr>
                <a:schemeClr val="accent6"/>
              </a:buClr>
              <a:buFont typeface="Wingdings" pitchFamily="2" charset="2"/>
              <a:buChar char="ü"/>
            </a:pPr>
            <a:r>
              <a:rPr lang="en-US" sz="2200" dirty="0">
                <a:latin typeface="Avenir Next LT Pro" panose="020B0504020202020204" pitchFamily="34" charset="0"/>
                <a:cs typeface="Arial" panose="020B0604020202020204" pitchFamily="34" charset="0"/>
              </a:rPr>
              <a:t>Board Policy, DIAA, possibly others.</a:t>
            </a:r>
          </a:p>
          <a:p>
            <a:pPr marL="1720850" indent="-342900" algn="just">
              <a:lnSpc>
                <a:spcPct val="107000"/>
              </a:lnSpc>
              <a:spcAft>
                <a:spcPts val="800"/>
              </a:spcAft>
              <a:buClr>
                <a:schemeClr val="accent6"/>
              </a:buClr>
              <a:buFont typeface="Wingdings" pitchFamily="2" charset="2"/>
              <a:buChar char="ü"/>
            </a:pPr>
            <a:r>
              <a:rPr lang="en-US" sz="2200" dirty="0">
                <a:latin typeface="Avenir Next LT Pro" panose="020B0504020202020204" pitchFamily="34" charset="0"/>
                <a:cs typeface="Arial" panose="020B0604020202020204" pitchFamily="34" charset="0"/>
              </a:rPr>
              <a:t>What Complainant said in his interview. </a:t>
            </a:r>
          </a:p>
          <a:p>
            <a:pPr marL="1720850" indent="-342900" algn="just">
              <a:lnSpc>
                <a:spcPct val="107000"/>
              </a:lnSpc>
              <a:spcAft>
                <a:spcPts val="800"/>
              </a:spcAft>
              <a:buClr>
                <a:schemeClr val="accent6"/>
              </a:buClr>
              <a:buFont typeface="Wingdings" pitchFamily="2" charset="2"/>
              <a:buChar char="ü"/>
            </a:pPr>
            <a:r>
              <a:rPr lang="en-US" sz="2200" dirty="0">
                <a:latin typeface="Avenir Next LT Pro" panose="020B0504020202020204" pitchFamily="34" charset="0"/>
                <a:cs typeface="Arial" panose="020B0604020202020204" pitchFamily="34" charset="0"/>
              </a:rPr>
              <a:t>What the Accused said in his interview. </a:t>
            </a:r>
          </a:p>
          <a:p>
            <a:pPr marL="1720850" indent="-342900" algn="just">
              <a:lnSpc>
                <a:spcPct val="107000"/>
              </a:lnSpc>
              <a:spcAft>
                <a:spcPts val="800"/>
              </a:spcAft>
              <a:buClr>
                <a:schemeClr val="accent6"/>
              </a:buClr>
              <a:buFont typeface="Wingdings" pitchFamily="2" charset="2"/>
              <a:buChar char="ü"/>
            </a:pPr>
            <a:r>
              <a:rPr lang="en-US" sz="2200" dirty="0">
                <a:latin typeface="Avenir Next LT Pro" panose="020B0504020202020204" pitchFamily="34" charset="0"/>
                <a:cs typeface="Arial" panose="020B0604020202020204" pitchFamily="34" charset="0"/>
              </a:rPr>
              <a:t>What witnesses said in their interview. </a:t>
            </a:r>
          </a:p>
          <a:p>
            <a:pPr marL="1720850" indent="-342900" algn="just">
              <a:lnSpc>
                <a:spcPct val="107000"/>
              </a:lnSpc>
              <a:spcAft>
                <a:spcPts val="800"/>
              </a:spcAft>
              <a:buClr>
                <a:schemeClr val="accent6"/>
              </a:buClr>
              <a:buFont typeface="Wingdings" pitchFamily="2" charset="2"/>
              <a:buChar char="ü"/>
            </a:pPr>
            <a:r>
              <a:rPr lang="en-US" sz="2200" dirty="0">
                <a:latin typeface="Avenir Next LT Pro" panose="020B0504020202020204" pitchFamily="34" charset="0"/>
                <a:cs typeface="Arial" panose="020B0604020202020204" pitchFamily="34" charset="0"/>
              </a:rPr>
              <a:t>Ages of Parties and Witnesses. </a:t>
            </a:r>
          </a:p>
          <a:p>
            <a:pPr marL="1720850" indent="-342900" algn="just">
              <a:lnSpc>
                <a:spcPct val="107000"/>
              </a:lnSpc>
              <a:spcAft>
                <a:spcPts val="800"/>
              </a:spcAft>
              <a:buClr>
                <a:schemeClr val="accent6"/>
              </a:buClr>
              <a:buFont typeface="Wingdings" pitchFamily="2" charset="2"/>
              <a:buChar char="ü"/>
            </a:pPr>
            <a:r>
              <a:rPr lang="en-US" sz="2200" dirty="0">
                <a:latin typeface="Avenir Next LT Pro" panose="020B0504020202020204" pitchFamily="34" charset="0"/>
                <a:cs typeface="Arial" panose="020B0604020202020204" pitchFamily="34" charset="0"/>
              </a:rPr>
              <a:t>Documents, Audiotapes, Recordings.   </a:t>
            </a:r>
          </a:p>
          <a:p>
            <a:pPr marL="1720850" indent="-342900" algn="just">
              <a:lnSpc>
                <a:spcPct val="107000"/>
              </a:lnSpc>
              <a:spcAft>
                <a:spcPts val="800"/>
              </a:spcAft>
              <a:buClr>
                <a:schemeClr val="accent6"/>
              </a:buClr>
              <a:buFont typeface="Wingdings" pitchFamily="2" charset="2"/>
              <a:buChar char="ü"/>
            </a:pPr>
            <a:r>
              <a:rPr lang="en-US" sz="2200" dirty="0">
                <a:latin typeface="Avenir Next LT Pro" panose="020B0504020202020204" pitchFamily="34" charset="0"/>
                <a:cs typeface="Arial" panose="020B0604020202020204" pitchFamily="34" charset="0"/>
              </a:rPr>
              <a:t>Personnel/College file of Complainant that relate to allegations.</a:t>
            </a:r>
          </a:p>
          <a:p>
            <a:pPr marL="1720850" indent="-342900" algn="just">
              <a:lnSpc>
                <a:spcPct val="107000"/>
              </a:lnSpc>
              <a:spcAft>
                <a:spcPts val="800"/>
              </a:spcAft>
              <a:buClr>
                <a:schemeClr val="accent6"/>
              </a:buClr>
              <a:buFont typeface="Wingdings" pitchFamily="2" charset="2"/>
              <a:buChar char="ü"/>
            </a:pPr>
            <a:r>
              <a:rPr lang="en-US" sz="2200" dirty="0">
                <a:latin typeface="Avenir Next LT Pro" panose="020B0504020202020204" pitchFamily="34" charset="0"/>
                <a:cs typeface="Arial" panose="020B0604020202020204" pitchFamily="34" charset="0"/>
              </a:rPr>
              <a:t>Personnel/College file of Respondent  that relate to allegations.</a:t>
            </a:r>
            <a:endParaRPr lang="en-US" sz="22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5C7F62F-7D71-358F-0ED8-CF0D087EF091}"/>
              </a:ext>
            </a:extLst>
          </p:cNvPr>
          <p:cNvSpPr>
            <a:spLocks noGrp="1"/>
          </p:cNvSpPr>
          <p:nvPr>
            <p:ph type="sldNum" sz="quarter" idx="10"/>
          </p:nvPr>
        </p:nvSpPr>
        <p:spPr/>
        <p:txBody>
          <a:bodyPr/>
          <a:lstStyle/>
          <a:p>
            <a:fld id="{D5472318-D2C0-4B0A-B853-8CDC6E5DBB7E}" type="slidenum">
              <a:rPr lang="en-ID" smtClean="0"/>
              <a:pPr/>
              <a:t>45</a:t>
            </a:fld>
            <a:endParaRPr lang="en-ID" dirty="0"/>
          </a:p>
        </p:txBody>
      </p:sp>
    </p:spTree>
    <p:extLst>
      <p:ext uri="{BB962C8B-B14F-4D97-AF65-F5344CB8AC3E}">
        <p14:creationId xmlns:p14="http://schemas.microsoft.com/office/powerpoint/2010/main" val="318994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3"/>
          <p:cNvSpPr txBox="1"/>
          <p:nvPr/>
        </p:nvSpPr>
        <p:spPr>
          <a:xfrm>
            <a:off x="243840" y="190584"/>
            <a:ext cx="11704320" cy="615553"/>
          </a:xfrm>
          <a:prstGeom prst="rect">
            <a:avLst/>
          </a:prstGeom>
        </p:spPr>
        <p:txBody>
          <a:bodyPr wrap="square" lIns="0" tIns="0" rIns="0" bIns="0" rtlCol="0" anchor="t">
            <a:spAutoFit/>
          </a:bodyPr>
          <a:lstStyle/>
          <a:p>
            <a:r>
              <a:rPr lang="en-US" sz="4000" dirty="0">
                <a:solidFill>
                  <a:srgbClr val="124114"/>
                </a:solidFill>
                <a:latin typeface="Garamond" panose="02020404030301010803" pitchFamily="18" charset="0"/>
                <a:ea typeface="+mj-ea"/>
                <a:cs typeface="+mj-cs"/>
              </a:rPr>
              <a:t>What is relevant to an investigation?</a:t>
            </a:r>
          </a:p>
        </p:txBody>
      </p:sp>
      <p:sp>
        <p:nvSpPr>
          <p:cNvPr id="4" name="Rectangle 3">
            <a:extLst>
              <a:ext uri="{FF2B5EF4-FFF2-40B4-BE49-F238E27FC236}">
                <a16:creationId xmlns:a16="http://schemas.microsoft.com/office/drawing/2014/main" id="{DF69F2F1-87D7-4DC9-B71E-B54E2BC66CF4}"/>
              </a:ext>
            </a:extLst>
          </p:cNvPr>
          <p:cNvSpPr/>
          <p:nvPr/>
        </p:nvSpPr>
        <p:spPr>
          <a:xfrm>
            <a:off x="801858" y="1142802"/>
            <a:ext cx="10958731" cy="4449744"/>
          </a:xfrm>
          <a:prstGeom prst="rect">
            <a:avLst/>
          </a:prstGeom>
        </p:spPr>
        <p:txBody>
          <a:bodyPr wrap="square" numCol="1">
            <a:spAutoFit/>
          </a:bodyPr>
          <a:lstStyle/>
          <a:p>
            <a:pPr marL="1377950" algn="just">
              <a:lnSpc>
                <a:spcPct val="107000"/>
              </a:lnSpc>
              <a:spcAft>
                <a:spcPts val="800"/>
              </a:spcAft>
              <a:buClr>
                <a:schemeClr val="accent6"/>
              </a:buClr>
            </a:pPr>
            <a:r>
              <a:rPr lang="en-US" sz="2400" dirty="0">
                <a:latin typeface="Avenir Next LT Pro" panose="020B0504020202020204" pitchFamily="34" charset="0"/>
                <a:cs typeface="Arial" panose="020B0604020202020204" pitchFamily="34" charset="0"/>
              </a:rPr>
              <a:t>Formal Complaint.				</a:t>
            </a:r>
          </a:p>
          <a:p>
            <a:pPr marL="1377950" algn="just">
              <a:lnSpc>
                <a:spcPct val="107000"/>
              </a:lnSpc>
              <a:spcAft>
                <a:spcPts val="800"/>
              </a:spcAft>
              <a:buClr>
                <a:schemeClr val="accent6"/>
              </a:buClr>
            </a:pPr>
            <a:r>
              <a:rPr lang="en-US" sz="2400" dirty="0">
                <a:latin typeface="Avenir Next LT Pro" panose="020B0504020202020204" pitchFamily="34" charset="0"/>
                <a:cs typeface="Arial" panose="020B0604020202020204" pitchFamily="34" charset="0"/>
              </a:rPr>
              <a:t>Board Policy.</a:t>
            </a:r>
          </a:p>
          <a:p>
            <a:pPr marL="1377950" algn="just">
              <a:lnSpc>
                <a:spcPct val="107000"/>
              </a:lnSpc>
              <a:spcAft>
                <a:spcPts val="800"/>
              </a:spcAft>
              <a:buClr>
                <a:schemeClr val="accent6"/>
              </a:buClr>
            </a:pPr>
            <a:r>
              <a:rPr lang="en-US" sz="2400" dirty="0">
                <a:latin typeface="Avenir Next LT Pro" panose="020B0504020202020204" pitchFamily="34" charset="0"/>
                <a:cs typeface="Arial" panose="020B0604020202020204" pitchFamily="34" charset="0"/>
              </a:rPr>
              <a:t>What Complainant said in his interview. </a:t>
            </a:r>
          </a:p>
          <a:p>
            <a:pPr marL="1377950" algn="just">
              <a:lnSpc>
                <a:spcPct val="107000"/>
              </a:lnSpc>
              <a:spcAft>
                <a:spcPts val="800"/>
              </a:spcAft>
              <a:buClr>
                <a:schemeClr val="accent6"/>
              </a:buClr>
            </a:pPr>
            <a:r>
              <a:rPr lang="en-US" sz="2400" dirty="0">
                <a:latin typeface="Avenir Next LT Pro" panose="020B0504020202020204" pitchFamily="34" charset="0"/>
                <a:cs typeface="Arial" panose="020B0604020202020204" pitchFamily="34" charset="0"/>
              </a:rPr>
              <a:t>What the Accused said in his interview. </a:t>
            </a:r>
          </a:p>
          <a:p>
            <a:pPr marL="1377950" algn="just">
              <a:lnSpc>
                <a:spcPct val="107000"/>
              </a:lnSpc>
              <a:spcAft>
                <a:spcPts val="800"/>
              </a:spcAft>
              <a:buClr>
                <a:schemeClr val="accent6"/>
              </a:buClr>
            </a:pPr>
            <a:r>
              <a:rPr lang="en-US" sz="2400" dirty="0">
                <a:latin typeface="Avenir Next LT Pro" panose="020B0504020202020204" pitchFamily="34" charset="0"/>
                <a:cs typeface="Arial" panose="020B0604020202020204" pitchFamily="34" charset="0"/>
              </a:rPr>
              <a:t>What witnesses said in their interview. </a:t>
            </a:r>
          </a:p>
          <a:p>
            <a:pPr marL="1377950" algn="just">
              <a:lnSpc>
                <a:spcPct val="107000"/>
              </a:lnSpc>
              <a:spcAft>
                <a:spcPts val="800"/>
              </a:spcAft>
              <a:buClr>
                <a:schemeClr val="accent6"/>
              </a:buClr>
            </a:pPr>
            <a:r>
              <a:rPr lang="en-US" sz="2400" dirty="0">
                <a:latin typeface="Avenir Next LT Pro" panose="020B0504020202020204" pitchFamily="34" charset="0"/>
                <a:cs typeface="Arial" panose="020B0604020202020204" pitchFamily="34" charset="0"/>
              </a:rPr>
              <a:t>Ages of Parties and Witnesses. </a:t>
            </a:r>
          </a:p>
          <a:p>
            <a:pPr marL="1377950" algn="just">
              <a:lnSpc>
                <a:spcPct val="107000"/>
              </a:lnSpc>
              <a:spcAft>
                <a:spcPts val="800"/>
              </a:spcAft>
              <a:buClr>
                <a:schemeClr val="accent6"/>
              </a:buClr>
            </a:pPr>
            <a:r>
              <a:rPr lang="en-US" sz="2400" dirty="0">
                <a:latin typeface="Avenir Next LT Pro" panose="020B0504020202020204" pitchFamily="34" charset="0"/>
                <a:cs typeface="Arial" panose="020B0604020202020204" pitchFamily="34" charset="0"/>
              </a:rPr>
              <a:t>Documents, Audiotapes, Recordings.   </a:t>
            </a:r>
          </a:p>
          <a:p>
            <a:pPr marL="1377950" algn="just">
              <a:lnSpc>
                <a:spcPct val="107000"/>
              </a:lnSpc>
              <a:spcAft>
                <a:spcPts val="800"/>
              </a:spcAft>
              <a:buClr>
                <a:schemeClr val="accent6"/>
              </a:buClr>
            </a:pPr>
            <a:r>
              <a:rPr lang="en-US" sz="2400" dirty="0">
                <a:latin typeface="Avenir Next LT Pro" panose="020B0504020202020204" pitchFamily="34" charset="0"/>
                <a:cs typeface="Arial" panose="020B0604020202020204" pitchFamily="34" charset="0"/>
              </a:rPr>
              <a:t>Personnel/School file of Complainant that relate to allegations.</a:t>
            </a:r>
          </a:p>
          <a:p>
            <a:pPr marL="1377950" algn="just">
              <a:lnSpc>
                <a:spcPct val="107000"/>
              </a:lnSpc>
              <a:spcAft>
                <a:spcPts val="800"/>
              </a:spcAft>
              <a:buClr>
                <a:schemeClr val="accent6"/>
              </a:buClr>
            </a:pPr>
            <a:r>
              <a:rPr lang="en-US" sz="2400" dirty="0">
                <a:latin typeface="Avenir Next LT Pro" panose="020B0504020202020204" pitchFamily="34" charset="0"/>
                <a:cs typeface="Arial" panose="020B0604020202020204" pitchFamily="34" charset="0"/>
              </a:rPr>
              <a:t>Personnel/School file of Respondent  that relate to allegations.</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D594DC7-2A04-491D-ADA3-826E3C414565}"/>
              </a:ext>
            </a:extLst>
          </p:cNvPr>
          <p:cNvSpPr txBox="1"/>
          <p:nvPr/>
        </p:nvSpPr>
        <p:spPr>
          <a:xfrm>
            <a:off x="1792224" y="1142802"/>
            <a:ext cx="524256" cy="738664"/>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p>
          <a:p>
            <a:pPr marL="285750" indent="-285750">
              <a:buClr>
                <a:schemeClr val="accent6">
                  <a:lumMod val="75000"/>
                </a:schemeClr>
              </a:buClr>
              <a:buFont typeface="Wingdings" panose="05000000000000000000" pitchFamily="2" charset="2"/>
              <a:buChar char="ü"/>
            </a:pPr>
            <a:endParaRPr lang="en-US" dirty="0"/>
          </a:p>
        </p:txBody>
      </p:sp>
      <p:sp>
        <p:nvSpPr>
          <p:cNvPr id="15" name="TextBox 14">
            <a:extLst>
              <a:ext uri="{FF2B5EF4-FFF2-40B4-BE49-F238E27FC236}">
                <a16:creationId xmlns:a16="http://schemas.microsoft.com/office/drawing/2014/main" id="{405E3B8C-52B4-4FD1-863F-0121C219D372}"/>
              </a:ext>
            </a:extLst>
          </p:cNvPr>
          <p:cNvSpPr txBox="1"/>
          <p:nvPr/>
        </p:nvSpPr>
        <p:spPr>
          <a:xfrm>
            <a:off x="1792224" y="1643567"/>
            <a:ext cx="524256" cy="738664"/>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p>
          <a:p>
            <a:pPr marL="285750" indent="-285750">
              <a:buClr>
                <a:schemeClr val="accent6">
                  <a:lumMod val="75000"/>
                </a:schemeClr>
              </a:buClr>
              <a:buFont typeface="Wingdings" panose="05000000000000000000" pitchFamily="2" charset="2"/>
              <a:buChar char="ü"/>
            </a:pPr>
            <a:endParaRPr lang="en-US" dirty="0"/>
          </a:p>
        </p:txBody>
      </p:sp>
      <p:sp>
        <p:nvSpPr>
          <p:cNvPr id="16" name="TextBox 15">
            <a:extLst>
              <a:ext uri="{FF2B5EF4-FFF2-40B4-BE49-F238E27FC236}">
                <a16:creationId xmlns:a16="http://schemas.microsoft.com/office/drawing/2014/main" id="{1A119A24-0789-472A-99CD-152B5FC5093A}"/>
              </a:ext>
            </a:extLst>
          </p:cNvPr>
          <p:cNvSpPr txBox="1"/>
          <p:nvPr/>
        </p:nvSpPr>
        <p:spPr>
          <a:xfrm>
            <a:off x="1792224" y="2141482"/>
            <a:ext cx="524256" cy="738664"/>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p>
          <a:p>
            <a:pPr marL="285750" indent="-285750">
              <a:buClr>
                <a:schemeClr val="accent6">
                  <a:lumMod val="75000"/>
                </a:schemeClr>
              </a:buClr>
              <a:buFont typeface="Wingdings" panose="05000000000000000000" pitchFamily="2" charset="2"/>
              <a:buChar char="ü"/>
            </a:pPr>
            <a:endParaRPr lang="en-US" dirty="0"/>
          </a:p>
        </p:txBody>
      </p:sp>
      <p:sp>
        <p:nvSpPr>
          <p:cNvPr id="17" name="TextBox 16">
            <a:extLst>
              <a:ext uri="{FF2B5EF4-FFF2-40B4-BE49-F238E27FC236}">
                <a16:creationId xmlns:a16="http://schemas.microsoft.com/office/drawing/2014/main" id="{A2E6057B-C1CF-41D4-9FE7-7402FCE833AE}"/>
              </a:ext>
            </a:extLst>
          </p:cNvPr>
          <p:cNvSpPr txBox="1"/>
          <p:nvPr/>
        </p:nvSpPr>
        <p:spPr>
          <a:xfrm>
            <a:off x="1792224" y="2670672"/>
            <a:ext cx="524256" cy="738664"/>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p>
          <a:p>
            <a:pPr marL="285750" indent="-285750">
              <a:buClr>
                <a:schemeClr val="accent6">
                  <a:lumMod val="75000"/>
                </a:schemeClr>
              </a:buClr>
              <a:buFont typeface="Wingdings" panose="05000000000000000000" pitchFamily="2" charset="2"/>
              <a:buChar char="ü"/>
            </a:pPr>
            <a:endParaRPr lang="en-US" dirty="0"/>
          </a:p>
        </p:txBody>
      </p:sp>
      <p:sp>
        <p:nvSpPr>
          <p:cNvPr id="18" name="TextBox 17">
            <a:extLst>
              <a:ext uri="{FF2B5EF4-FFF2-40B4-BE49-F238E27FC236}">
                <a16:creationId xmlns:a16="http://schemas.microsoft.com/office/drawing/2014/main" id="{EA5D7F1D-B90E-4A7C-84B9-85259405994B}"/>
              </a:ext>
            </a:extLst>
          </p:cNvPr>
          <p:cNvSpPr txBox="1"/>
          <p:nvPr/>
        </p:nvSpPr>
        <p:spPr>
          <a:xfrm>
            <a:off x="1792224" y="3140162"/>
            <a:ext cx="524256" cy="461665"/>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p>
        </p:txBody>
      </p:sp>
      <p:sp>
        <p:nvSpPr>
          <p:cNvPr id="19" name="TextBox 18">
            <a:extLst>
              <a:ext uri="{FF2B5EF4-FFF2-40B4-BE49-F238E27FC236}">
                <a16:creationId xmlns:a16="http://schemas.microsoft.com/office/drawing/2014/main" id="{7813028F-BF62-4E71-B9BF-2B9DBFFCFA91}"/>
              </a:ext>
            </a:extLst>
          </p:cNvPr>
          <p:cNvSpPr txBox="1"/>
          <p:nvPr/>
        </p:nvSpPr>
        <p:spPr>
          <a:xfrm>
            <a:off x="1792224" y="4004208"/>
            <a:ext cx="524256" cy="738664"/>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p>
          <a:p>
            <a:pPr marL="285750" indent="-285750">
              <a:buClr>
                <a:schemeClr val="accent6">
                  <a:lumMod val="75000"/>
                </a:schemeClr>
              </a:buClr>
              <a:buFont typeface="Wingdings" panose="05000000000000000000" pitchFamily="2" charset="2"/>
              <a:buChar char="ü"/>
            </a:pPr>
            <a:endParaRPr lang="en-US" dirty="0"/>
          </a:p>
        </p:txBody>
      </p:sp>
      <p:sp>
        <p:nvSpPr>
          <p:cNvPr id="20" name="TextBox 19">
            <a:extLst>
              <a:ext uri="{FF2B5EF4-FFF2-40B4-BE49-F238E27FC236}">
                <a16:creationId xmlns:a16="http://schemas.microsoft.com/office/drawing/2014/main" id="{2E9D81F2-463E-47DC-A095-C29B6A3BC88D}"/>
              </a:ext>
            </a:extLst>
          </p:cNvPr>
          <p:cNvSpPr txBox="1"/>
          <p:nvPr/>
        </p:nvSpPr>
        <p:spPr>
          <a:xfrm>
            <a:off x="1792224" y="4547690"/>
            <a:ext cx="524256" cy="738664"/>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p>
          <a:p>
            <a:pPr marL="285750" indent="-285750">
              <a:buClr>
                <a:schemeClr val="accent6">
                  <a:lumMod val="75000"/>
                </a:schemeClr>
              </a:buClr>
              <a:buFont typeface="Wingdings" panose="05000000000000000000" pitchFamily="2" charset="2"/>
              <a:buChar char="ü"/>
            </a:pPr>
            <a:endParaRPr lang="en-US" dirty="0"/>
          </a:p>
        </p:txBody>
      </p:sp>
      <p:sp>
        <p:nvSpPr>
          <p:cNvPr id="21" name="TextBox 20">
            <a:extLst>
              <a:ext uri="{FF2B5EF4-FFF2-40B4-BE49-F238E27FC236}">
                <a16:creationId xmlns:a16="http://schemas.microsoft.com/office/drawing/2014/main" id="{36250F76-8266-4DE3-9D47-618C3D336D5C}"/>
              </a:ext>
            </a:extLst>
          </p:cNvPr>
          <p:cNvSpPr txBox="1"/>
          <p:nvPr/>
        </p:nvSpPr>
        <p:spPr>
          <a:xfrm>
            <a:off x="1792224" y="5031174"/>
            <a:ext cx="524256" cy="738664"/>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p>
          <a:p>
            <a:pPr marL="285750" indent="-285750">
              <a:buClr>
                <a:schemeClr val="accent6">
                  <a:lumMod val="75000"/>
                </a:schemeClr>
              </a:buClr>
              <a:buFont typeface="Wingdings" panose="05000000000000000000" pitchFamily="2" charset="2"/>
              <a:buChar char="ü"/>
            </a:pPr>
            <a:endParaRPr lang="en-US" dirty="0"/>
          </a:p>
        </p:txBody>
      </p:sp>
      <p:sp>
        <p:nvSpPr>
          <p:cNvPr id="22" name="TextBox 21">
            <a:extLst>
              <a:ext uri="{FF2B5EF4-FFF2-40B4-BE49-F238E27FC236}">
                <a16:creationId xmlns:a16="http://schemas.microsoft.com/office/drawing/2014/main" id="{5A547A30-FA32-4F0D-8BAA-45C99D6ECCD6}"/>
              </a:ext>
            </a:extLst>
          </p:cNvPr>
          <p:cNvSpPr txBox="1"/>
          <p:nvPr/>
        </p:nvSpPr>
        <p:spPr>
          <a:xfrm>
            <a:off x="1792224" y="5497221"/>
            <a:ext cx="524256" cy="738664"/>
          </a:xfrm>
          <a:prstGeom prst="rect">
            <a:avLst/>
          </a:prstGeom>
          <a:noFill/>
        </p:spPr>
        <p:txBody>
          <a:bodyPr wrap="square" rtlCol="0">
            <a:spAutoFit/>
          </a:bodyPr>
          <a:lstStyle/>
          <a:p>
            <a:pPr>
              <a:buClr>
                <a:schemeClr val="accent6">
                  <a:lumMod val="75000"/>
                </a:schemeClr>
              </a:buClr>
            </a:pPr>
            <a:r>
              <a:rPr lang="en-US" sz="2400" dirty="0"/>
              <a:t> </a:t>
            </a:r>
          </a:p>
          <a:p>
            <a:pPr marL="285750" indent="-285750">
              <a:buClr>
                <a:schemeClr val="accent6">
                  <a:lumMod val="75000"/>
                </a:schemeClr>
              </a:buClr>
              <a:buFont typeface="Wingdings" panose="05000000000000000000" pitchFamily="2" charset="2"/>
              <a:buChar char="ü"/>
            </a:pPr>
            <a:endParaRPr lang="en-US" dirty="0"/>
          </a:p>
        </p:txBody>
      </p:sp>
      <p:sp>
        <p:nvSpPr>
          <p:cNvPr id="23" name="TextBox 22">
            <a:extLst>
              <a:ext uri="{FF2B5EF4-FFF2-40B4-BE49-F238E27FC236}">
                <a16:creationId xmlns:a16="http://schemas.microsoft.com/office/drawing/2014/main" id="{02C6B035-D232-4094-A478-497DC92A5FC5}"/>
              </a:ext>
            </a:extLst>
          </p:cNvPr>
          <p:cNvSpPr txBox="1"/>
          <p:nvPr/>
        </p:nvSpPr>
        <p:spPr>
          <a:xfrm>
            <a:off x="1779166" y="3632199"/>
            <a:ext cx="524256" cy="461665"/>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p>
        </p:txBody>
      </p:sp>
      <p:sp>
        <p:nvSpPr>
          <p:cNvPr id="2" name="Slide Number Placeholder 1">
            <a:extLst>
              <a:ext uri="{FF2B5EF4-FFF2-40B4-BE49-F238E27FC236}">
                <a16:creationId xmlns:a16="http://schemas.microsoft.com/office/drawing/2014/main" id="{ECEED1E9-01A8-6618-B9DF-73DD68BBB118}"/>
              </a:ext>
            </a:extLst>
          </p:cNvPr>
          <p:cNvSpPr>
            <a:spLocks noGrp="1"/>
          </p:cNvSpPr>
          <p:nvPr>
            <p:ph type="sldNum" sz="quarter" idx="10"/>
          </p:nvPr>
        </p:nvSpPr>
        <p:spPr/>
        <p:txBody>
          <a:bodyPr/>
          <a:lstStyle/>
          <a:p>
            <a:fld id="{D5472318-D2C0-4B0A-B853-8CDC6E5DBB7E}" type="slidenum">
              <a:rPr lang="en-ID" smtClean="0"/>
              <a:pPr/>
              <a:t>46</a:t>
            </a:fld>
            <a:endParaRPr lang="en-ID" dirty="0"/>
          </a:p>
        </p:txBody>
      </p:sp>
    </p:spTree>
    <p:extLst>
      <p:ext uri="{BB962C8B-B14F-4D97-AF65-F5344CB8AC3E}">
        <p14:creationId xmlns:p14="http://schemas.microsoft.com/office/powerpoint/2010/main" val="3388700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75975" y="197600"/>
            <a:ext cx="7054523" cy="615553"/>
          </a:xfrm>
          <a:prstGeom prst="rect">
            <a:avLst/>
          </a:prstGeom>
        </p:spPr>
        <p:txBody>
          <a:bodyPr wrap="square" lIns="0" tIns="0" rIns="0" bIns="0" rtlCol="0" anchor="t">
            <a:spAutoFit/>
          </a:bodyPr>
          <a:lstStyle/>
          <a:p>
            <a:r>
              <a:rPr lang="en-US" sz="4000" dirty="0">
                <a:solidFill>
                  <a:srgbClr val="124114"/>
                </a:solidFill>
                <a:latin typeface="Garamond" panose="02020404030301010803" pitchFamily="18" charset="0"/>
                <a:ea typeface="+mj-ea"/>
                <a:cs typeface="+mj-cs"/>
              </a:rPr>
              <a:t>What is NOT Relevant?</a:t>
            </a:r>
          </a:p>
        </p:txBody>
      </p:sp>
      <p:sp>
        <p:nvSpPr>
          <p:cNvPr id="5" name="Rectangle 4">
            <a:extLst>
              <a:ext uri="{FF2B5EF4-FFF2-40B4-BE49-F238E27FC236}">
                <a16:creationId xmlns:a16="http://schemas.microsoft.com/office/drawing/2014/main" id="{34A6EFB5-40DF-4620-9976-E7673342BBCE}"/>
              </a:ext>
            </a:extLst>
          </p:cNvPr>
          <p:cNvSpPr/>
          <p:nvPr/>
        </p:nvSpPr>
        <p:spPr>
          <a:xfrm>
            <a:off x="0" y="1395681"/>
            <a:ext cx="10972800" cy="3460563"/>
          </a:xfrm>
          <a:prstGeom prst="rect">
            <a:avLst/>
          </a:prstGeom>
        </p:spPr>
        <p:txBody>
          <a:bodyPr wrap="square">
            <a:spAutoFit/>
          </a:bodyPr>
          <a:lstStyle/>
          <a:p>
            <a:pPr marL="1720850" indent="-342900" algn="just">
              <a:lnSpc>
                <a:spcPct val="107000"/>
              </a:lnSpc>
              <a:spcAft>
                <a:spcPts val="1800"/>
              </a:spcAft>
              <a:buFont typeface=".Apple Color Emoji UI"/>
              <a:buChar char="❌"/>
            </a:pPr>
            <a:r>
              <a:rPr lang="en-US" sz="2800" dirty="0">
                <a:latin typeface="Avenir Next LT Pro" panose="020B0504020202020204" pitchFamily="34" charset="0"/>
              </a:rPr>
              <a:t>Sexual/Disciplinary History of Complainant </a:t>
            </a:r>
          </a:p>
          <a:p>
            <a:pPr marL="1720850" indent="-342900" algn="just">
              <a:lnSpc>
                <a:spcPct val="107000"/>
              </a:lnSpc>
              <a:spcAft>
                <a:spcPts val="1800"/>
              </a:spcAft>
              <a:buFont typeface=".Apple Color Emoji UI"/>
              <a:buChar char="❌"/>
            </a:pPr>
            <a:r>
              <a:rPr lang="en-US" sz="2800" dirty="0">
                <a:latin typeface="Avenir Next LT Pro" panose="020B0504020202020204" pitchFamily="34" charset="0"/>
              </a:rPr>
              <a:t>Popularity of Complainant </a:t>
            </a:r>
          </a:p>
          <a:p>
            <a:pPr marL="1720850" indent="-342900" algn="just">
              <a:lnSpc>
                <a:spcPct val="107000"/>
              </a:lnSpc>
              <a:spcAft>
                <a:spcPts val="1800"/>
              </a:spcAft>
              <a:buFont typeface=".Apple Color Emoji UI"/>
              <a:buChar char="❌"/>
            </a:pPr>
            <a:r>
              <a:rPr lang="en-US" sz="2800" dirty="0">
                <a:latin typeface="Avenir Next LT Pro" panose="020B0504020202020204" pitchFamily="34" charset="0"/>
              </a:rPr>
              <a:t>Popularity of Accused </a:t>
            </a:r>
          </a:p>
          <a:p>
            <a:pPr marL="1720850" indent="-342900" algn="just">
              <a:spcAft>
                <a:spcPts val="1800"/>
              </a:spcAft>
              <a:buFont typeface=".Apple Color Emoji UI"/>
              <a:buChar char="❌"/>
            </a:pPr>
            <a:r>
              <a:rPr lang="en-US" sz="2800" dirty="0">
                <a:latin typeface="Avenir Next LT Pro" panose="020B0504020202020204" pitchFamily="34" charset="0"/>
              </a:rPr>
              <a:t>Questions and evidence about a complainant’s prior sexual history are not relevant evidence, unless exceptions are met.</a:t>
            </a:r>
          </a:p>
        </p:txBody>
      </p:sp>
      <p:sp>
        <p:nvSpPr>
          <p:cNvPr id="2" name="Slide Number Placeholder 1">
            <a:extLst>
              <a:ext uri="{FF2B5EF4-FFF2-40B4-BE49-F238E27FC236}">
                <a16:creationId xmlns:a16="http://schemas.microsoft.com/office/drawing/2014/main" id="{264E1323-BA6B-22AA-108D-D72876B9E2DE}"/>
              </a:ext>
            </a:extLst>
          </p:cNvPr>
          <p:cNvSpPr>
            <a:spLocks noGrp="1"/>
          </p:cNvSpPr>
          <p:nvPr>
            <p:ph type="sldNum" sz="quarter" idx="10"/>
          </p:nvPr>
        </p:nvSpPr>
        <p:spPr/>
        <p:txBody>
          <a:bodyPr/>
          <a:lstStyle/>
          <a:p>
            <a:fld id="{D5472318-D2C0-4B0A-B853-8CDC6E5DBB7E}" type="slidenum">
              <a:rPr lang="en-ID" smtClean="0"/>
              <a:pPr/>
              <a:t>47</a:t>
            </a:fld>
            <a:endParaRPr lang="en-ID" dirty="0"/>
          </a:p>
        </p:txBody>
      </p:sp>
    </p:spTree>
    <p:extLst>
      <p:ext uri="{BB962C8B-B14F-4D97-AF65-F5344CB8AC3E}">
        <p14:creationId xmlns:p14="http://schemas.microsoft.com/office/powerpoint/2010/main" val="60591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7316" y="404238"/>
            <a:ext cx="11910844" cy="422873"/>
          </a:xfrm>
          <a:prstGeom prst="rect">
            <a:avLst/>
          </a:prstGeom>
        </p:spPr>
        <p:txBody>
          <a:bodyPr wrap="square" lIns="0" tIns="0" rIns="0" bIns="0" rtlCol="0" anchor="t">
            <a:spAutoFit/>
          </a:bodyPr>
          <a:lstStyle/>
          <a:p>
            <a:pPr>
              <a:lnSpc>
                <a:spcPts val="2880"/>
              </a:lnSpc>
            </a:pPr>
            <a:r>
              <a:rPr lang="en-US" sz="4000" dirty="0">
                <a:solidFill>
                  <a:srgbClr val="124114"/>
                </a:solidFill>
                <a:latin typeface="Garamond" panose="02020404030301010803" pitchFamily="18" charset="0"/>
                <a:ea typeface="+mj-ea"/>
                <a:cs typeface="+mj-cs"/>
              </a:rPr>
              <a:t>Elements of an Investigative Report</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609601" y="1133856"/>
            <a:ext cx="10972800" cy="4752070"/>
          </a:xfrm>
          <a:prstGeom prst="rect">
            <a:avLst/>
          </a:prstGeom>
        </p:spPr>
        <p:txBody>
          <a:bodyPr wrap="square" lIns="0" tIns="0" rIns="0" bIns="0" rtlCol="0" anchor="t">
            <a:spAutoFit/>
          </a:bodyPr>
          <a:lstStyle/>
          <a:p>
            <a:pPr marL="688975" indent="-688975" algn="just">
              <a:lnSpc>
                <a:spcPct val="110000"/>
              </a:lnSpc>
              <a:spcBef>
                <a:spcPts val="0"/>
              </a:spcBef>
              <a:buFont typeface="Wingdings" panose="05000000000000000000" pitchFamily="2" charset="2"/>
              <a:buChar char="q"/>
            </a:pPr>
            <a:r>
              <a:rPr lang="en-US" sz="2600" dirty="0">
                <a:latin typeface="Avenir Next LT Pro" panose="020B0504020202020204" pitchFamily="34" charset="0"/>
              </a:rPr>
              <a:t>The summary report should summarize the following:</a:t>
            </a:r>
          </a:p>
          <a:p>
            <a:pPr marL="1146175" indent="-457200" algn="just">
              <a:lnSpc>
                <a:spcPct val="120000"/>
              </a:lnSpc>
              <a:spcBef>
                <a:spcPts val="0"/>
              </a:spcBef>
              <a:buFont typeface="Wingdings" panose="05000000000000000000" pitchFamily="2" charset="2"/>
              <a:buChar char="ü"/>
            </a:pPr>
            <a:r>
              <a:rPr lang="en-US" sz="2600" dirty="0">
                <a:latin typeface="Avenir Next LT Pro" panose="020B0504020202020204" pitchFamily="34" charset="0"/>
              </a:rPr>
              <a:t>Employer policies/guidelines and their applicability to the investigation.</a:t>
            </a:r>
          </a:p>
          <a:p>
            <a:pPr marL="1146175" indent="-457200" algn="just">
              <a:lnSpc>
                <a:spcPct val="120000"/>
              </a:lnSpc>
              <a:spcBef>
                <a:spcPts val="0"/>
              </a:spcBef>
              <a:buFont typeface="Wingdings" panose="05000000000000000000" pitchFamily="2" charset="2"/>
              <a:buChar char="ü"/>
            </a:pPr>
            <a:r>
              <a:rPr lang="en-US" sz="2600" dirty="0">
                <a:latin typeface="Avenir Next LT Pro" panose="020B0504020202020204" pitchFamily="34" charset="0"/>
              </a:rPr>
              <a:t>The incident or issues investigated, including dates.</a:t>
            </a:r>
          </a:p>
          <a:p>
            <a:pPr marL="1146175" indent="-457200" algn="just">
              <a:lnSpc>
                <a:spcPct val="120000"/>
              </a:lnSpc>
              <a:spcBef>
                <a:spcPts val="0"/>
              </a:spcBef>
              <a:buFont typeface="Wingdings" panose="05000000000000000000" pitchFamily="2" charset="2"/>
              <a:buChar char="ü"/>
            </a:pPr>
            <a:r>
              <a:rPr lang="en-US" sz="2600" dirty="0">
                <a:latin typeface="Avenir Next LT Pro" panose="020B0504020202020204" pitchFamily="34" charset="0"/>
              </a:rPr>
              <a:t>Parties involved. </a:t>
            </a:r>
          </a:p>
          <a:p>
            <a:pPr marL="1146175" indent="-457200" algn="just">
              <a:lnSpc>
                <a:spcPct val="120000"/>
              </a:lnSpc>
              <a:spcBef>
                <a:spcPts val="0"/>
              </a:spcBef>
              <a:buFont typeface="Wingdings" panose="05000000000000000000" pitchFamily="2" charset="2"/>
              <a:buChar char="ü"/>
            </a:pPr>
            <a:r>
              <a:rPr lang="en-US" sz="2600" dirty="0">
                <a:latin typeface="Avenir Next LT Pro" panose="020B0504020202020204" pitchFamily="34" charset="0"/>
              </a:rPr>
              <a:t>Steps taken to investigate.</a:t>
            </a:r>
          </a:p>
          <a:p>
            <a:pPr marL="1146175" indent="-457200" algn="just">
              <a:lnSpc>
                <a:spcPct val="120000"/>
              </a:lnSpc>
              <a:spcBef>
                <a:spcPts val="0"/>
              </a:spcBef>
              <a:buFont typeface="Wingdings" panose="05000000000000000000" pitchFamily="2" charset="2"/>
              <a:buChar char="ü"/>
            </a:pPr>
            <a:r>
              <a:rPr lang="en-US" sz="2600" dirty="0">
                <a:latin typeface="Avenir Next LT Pro" panose="020B0504020202020204" pitchFamily="34" charset="0"/>
              </a:rPr>
              <a:t>Summary of Investigation.</a:t>
            </a:r>
          </a:p>
          <a:p>
            <a:pPr marL="688975" indent="-688975" algn="just">
              <a:lnSpc>
                <a:spcPct val="100000"/>
              </a:lnSpc>
              <a:spcBef>
                <a:spcPts val="600"/>
              </a:spcBef>
              <a:spcAft>
                <a:spcPts val="600"/>
              </a:spcAft>
              <a:buFont typeface="Wingdings" panose="05000000000000000000" pitchFamily="2" charset="2"/>
              <a:buChar char="q"/>
            </a:pPr>
            <a:r>
              <a:rPr lang="en-US" sz="2600" dirty="0">
                <a:solidFill>
                  <a:srgbClr val="C00000"/>
                </a:solidFill>
                <a:latin typeface="Avenir Next LT Pro" panose="020B0504020202020204" pitchFamily="34" charset="0"/>
              </a:rPr>
              <a:t>The Investigator is only required to report the facts, not make findings.</a:t>
            </a:r>
            <a:endParaRPr lang="en-US" sz="2600" dirty="0">
              <a:latin typeface="Avenir Next LT Pro" panose="020B0504020202020204" pitchFamily="34" charset="0"/>
            </a:endParaRPr>
          </a:p>
          <a:p>
            <a:pPr marL="688975" indent="-688975" algn="just">
              <a:lnSpc>
                <a:spcPct val="100000"/>
              </a:lnSpc>
              <a:spcBef>
                <a:spcPts val="600"/>
              </a:spcBef>
              <a:spcAft>
                <a:spcPts val="600"/>
              </a:spcAft>
              <a:buFont typeface="Wingdings" panose="05000000000000000000" pitchFamily="2" charset="2"/>
              <a:buChar char="q"/>
            </a:pPr>
            <a:r>
              <a:rPr lang="en-US" sz="2600" dirty="0">
                <a:solidFill>
                  <a:srgbClr val="C00000"/>
                </a:solidFill>
                <a:latin typeface="Avenir Next LT Pro" panose="020B0504020202020204" pitchFamily="34" charset="0"/>
              </a:rPr>
              <a:t>Avoid making legal conclusions.  </a:t>
            </a:r>
          </a:p>
        </p:txBody>
      </p:sp>
      <p:sp>
        <p:nvSpPr>
          <p:cNvPr id="2" name="Slide Number Placeholder 1">
            <a:extLst>
              <a:ext uri="{FF2B5EF4-FFF2-40B4-BE49-F238E27FC236}">
                <a16:creationId xmlns:a16="http://schemas.microsoft.com/office/drawing/2014/main" id="{DE625FB2-4B5D-58D4-5B67-C4AF01907398}"/>
              </a:ext>
            </a:extLst>
          </p:cNvPr>
          <p:cNvSpPr>
            <a:spLocks noGrp="1"/>
          </p:cNvSpPr>
          <p:nvPr>
            <p:ph type="sldNum" sz="quarter" idx="10"/>
          </p:nvPr>
        </p:nvSpPr>
        <p:spPr/>
        <p:txBody>
          <a:bodyPr/>
          <a:lstStyle/>
          <a:p>
            <a:fld id="{D5472318-D2C0-4B0A-B853-8CDC6E5DBB7E}" type="slidenum">
              <a:rPr lang="en-ID" smtClean="0"/>
              <a:pPr/>
              <a:t>48</a:t>
            </a:fld>
            <a:endParaRPr lang="en-ID" dirty="0"/>
          </a:p>
        </p:txBody>
      </p:sp>
    </p:spTree>
    <p:extLst>
      <p:ext uri="{BB962C8B-B14F-4D97-AF65-F5344CB8AC3E}">
        <p14:creationId xmlns:p14="http://schemas.microsoft.com/office/powerpoint/2010/main" val="63181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57A89E-124A-5621-4F34-2403A1E8BBF3}"/>
              </a:ext>
            </a:extLst>
          </p:cNvPr>
          <p:cNvPicPr>
            <a:picLocks noChangeAspect="1"/>
          </p:cNvPicPr>
          <p:nvPr/>
        </p:nvPicPr>
        <p:blipFill rotWithShape="1">
          <a:blip r:embed="rId4"/>
          <a:srcRect l="55759" b="14727"/>
          <a:stretch/>
        </p:blipFill>
        <p:spPr>
          <a:xfrm>
            <a:off x="6096000" y="984934"/>
            <a:ext cx="4128971" cy="4687320"/>
          </a:xfrm>
          <a:prstGeom prst="rect">
            <a:avLst/>
          </a:prstGeom>
        </p:spPr>
      </p:pic>
      <p:sp>
        <p:nvSpPr>
          <p:cNvPr id="3" name="TextBox 3"/>
          <p:cNvSpPr txBox="1"/>
          <p:nvPr/>
        </p:nvSpPr>
        <p:spPr>
          <a:xfrm>
            <a:off x="171450" y="404238"/>
            <a:ext cx="11896710" cy="422873"/>
          </a:xfrm>
          <a:prstGeom prst="rect">
            <a:avLst/>
          </a:prstGeom>
        </p:spPr>
        <p:txBody>
          <a:bodyPr wrap="square" lIns="0" tIns="0" rIns="0" bIns="0" rtlCol="0" anchor="t">
            <a:spAutoFit/>
          </a:bodyPr>
          <a:lstStyle>
            <a:defPPr>
              <a:defRPr lang="en-US"/>
            </a:defPPr>
            <a:lvl1pPr>
              <a:lnSpc>
                <a:spcPts val="2880"/>
              </a:lnSpc>
              <a:defRPr sz="4000">
                <a:solidFill>
                  <a:srgbClr val="124114"/>
                </a:solidFill>
                <a:latin typeface="Garamond" panose="02020404030301010803" pitchFamily="18" charset="0"/>
                <a:ea typeface="+mj-ea"/>
                <a:cs typeface="+mj-cs"/>
              </a:defRPr>
            </a:lvl1pPr>
          </a:lstStyle>
          <a:p>
            <a:r>
              <a:rPr lang="en-US" dirty="0"/>
              <a:t>Elements of an Investigative Report</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pic>
        <p:nvPicPr>
          <p:cNvPr id="5" name="Picture 4">
            <a:extLst>
              <a:ext uri="{FF2B5EF4-FFF2-40B4-BE49-F238E27FC236}">
                <a16:creationId xmlns:a16="http://schemas.microsoft.com/office/drawing/2014/main" id="{3A23A000-5246-0CE0-5149-3E3CC530D058}"/>
              </a:ext>
            </a:extLst>
          </p:cNvPr>
          <p:cNvPicPr>
            <a:picLocks noChangeAspect="1"/>
          </p:cNvPicPr>
          <p:nvPr/>
        </p:nvPicPr>
        <p:blipFill rotWithShape="1">
          <a:blip r:embed="rId4"/>
          <a:srcRect r="55759"/>
          <a:stretch/>
        </p:blipFill>
        <p:spPr>
          <a:xfrm>
            <a:off x="1323975" y="984934"/>
            <a:ext cx="4128971" cy="5496828"/>
          </a:xfrm>
          <a:prstGeom prst="rect">
            <a:avLst/>
          </a:prstGeom>
        </p:spPr>
      </p:pic>
      <p:sp>
        <p:nvSpPr>
          <p:cNvPr id="7" name="Slide Number Placeholder 6">
            <a:extLst>
              <a:ext uri="{FF2B5EF4-FFF2-40B4-BE49-F238E27FC236}">
                <a16:creationId xmlns:a16="http://schemas.microsoft.com/office/drawing/2014/main" id="{C0100BA7-A38B-7099-321E-ED2054DE5C93}"/>
              </a:ext>
            </a:extLst>
          </p:cNvPr>
          <p:cNvSpPr>
            <a:spLocks noGrp="1"/>
          </p:cNvSpPr>
          <p:nvPr>
            <p:ph type="sldNum" sz="quarter" idx="10"/>
          </p:nvPr>
        </p:nvSpPr>
        <p:spPr/>
        <p:txBody>
          <a:bodyPr/>
          <a:lstStyle/>
          <a:p>
            <a:fld id="{D5472318-D2C0-4B0A-B853-8CDC6E5DBB7E}" type="slidenum">
              <a:rPr lang="en-ID" smtClean="0"/>
              <a:pPr/>
              <a:t>49</a:t>
            </a:fld>
            <a:endParaRPr lang="en-ID" dirty="0"/>
          </a:p>
        </p:txBody>
      </p:sp>
    </p:spTree>
    <p:extLst>
      <p:ext uri="{BB962C8B-B14F-4D97-AF65-F5344CB8AC3E}">
        <p14:creationId xmlns:p14="http://schemas.microsoft.com/office/powerpoint/2010/main" val="4244599700"/>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94983" y="888893"/>
            <a:ext cx="3220571" cy="2246769"/>
          </a:xfrm>
          <a:prstGeom prst="rect">
            <a:avLst/>
          </a:prstGeom>
        </p:spPr>
        <p:txBody>
          <a:bodyPr wrap="square" lIns="0" tIns="0" rIns="0" bIns="0" rtlCol="0" anchor="t">
            <a:spAutoFit/>
          </a:bodyPr>
          <a:lstStyle/>
          <a:p>
            <a:pPr algn="ctr"/>
            <a:r>
              <a:rPr lang="en-US" sz="3200" dirty="0">
                <a:solidFill>
                  <a:schemeClr val="bg1"/>
                </a:solidFill>
                <a:latin typeface="Garamond" panose="02020404030301010803" pitchFamily="18" charset="0"/>
                <a:ea typeface="+mj-ea"/>
                <a:cs typeface="+mj-cs"/>
              </a:rPr>
              <a:t>Training Requirements for Title IX Investigators</a:t>
            </a:r>
          </a:p>
          <a:p>
            <a:pPr algn="ctr"/>
            <a:endParaRPr lang="en-US" dirty="0"/>
          </a:p>
        </p:txBody>
      </p:sp>
      <p:sp>
        <p:nvSpPr>
          <p:cNvPr id="5" name="TextBox 5"/>
          <p:cNvSpPr txBox="1"/>
          <p:nvPr/>
        </p:nvSpPr>
        <p:spPr>
          <a:xfrm>
            <a:off x="3828639" y="769675"/>
            <a:ext cx="7943892" cy="6001643"/>
          </a:xfrm>
          <a:prstGeom prst="rect">
            <a:avLst/>
          </a:prstGeom>
        </p:spPr>
        <p:txBody>
          <a:bodyPr wrap="square" lIns="0" tIns="0" rIns="0" bIns="0" rtlCol="0" anchor="t">
            <a:spAutoFit/>
          </a:bodyPr>
          <a:lstStyle/>
          <a:p>
            <a:pPr marL="342900" lvl="0" indent="-342900">
              <a:buFont typeface="Wingdings" panose="05000000000000000000" pitchFamily="2" charset="2"/>
              <a:buChar char="q"/>
            </a:pPr>
            <a:r>
              <a:rPr lang="en-US" sz="2600" b="1" dirty="0">
                <a:latin typeface="Avenir Next LT Pro" panose="020B0504020202020204" pitchFamily="34" charset="0"/>
              </a:rPr>
              <a:t>What Will You Learn in this Specialized Training for Title IX Investigators?</a:t>
            </a:r>
            <a:endParaRPr lang="en-US" sz="2600" dirty="0">
              <a:latin typeface="Avenir Next LT Pro" panose="020B0504020202020204" pitchFamily="34" charset="0"/>
            </a:endParaRPr>
          </a:p>
          <a:p>
            <a:pPr lvl="1"/>
            <a:endParaRPr lang="en-US" sz="2600" dirty="0">
              <a:latin typeface="Avenir Next LT Pro" panose="020B0504020202020204" pitchFamily="34" charset="0"/>
            </a:endParaRPr>
          </a:p>
          <a:p>
            <a:pPr marL="971550" lvl="1" indent="-514350">
              <a:buFont typeface="+mj-lt"/>
              <a:buAutoNum type="arabicPeriod"/>
            </a:pPr>
            <a:r>
              <a:rPr lang="en-US" sz="2600" dirty="0">
                <a:latin typeface="Avenir Next LT Pro" panose="020B0504020202020204" pitchFamily="34" charset="0"/>
              </a:rPr>
              <a:t>Review the Parties to a Formal Complaint.</a:t>
            </a:r>
          </a:p>
          <a:p>
            <a:pPr marL="971550" lvl="1" indent="-514350">
              <a:buFont typeface="+mj-lt"/>
              <a:buAutoNum type="arabicPeriod"/>
            </a:pPr>
            <a:endParaRPr lang="en-US" sz="2600" dirty="0">
              <a:latin typeface="Avenir Next LT Pro" panose="020B0504020202020204" pitchFamily="34" charset="0"/>
            </a:endParaRPr>
          </a:p>
          <a:p>
            <a:pPr marL="971550" lvl="1" indent="-514350">
              <a:buFont typeface="+mj-lt"/>
              <a:buAutoNum type="arabicPeriod"/>
            </a:pPr>
            <a:r>
              <a:rPr lang="en-US" sz="2600" dirty="0">
                <a:latin typeface="Avenir Next LT Pro" panose="020B0504020202020204" pitchFamily="34" charset="0"/>
              </a:rPr>
              <a:t>Review the necessary elements of the investigative process.</a:t>
            </a:r>
          </a:p>
          <a:p>
            <a:pPr marL="971550" lvl="1" indent="-514350">
              <a:buFont typeface="+mj-lt"/>
              <a:buAutoNum type="arabicPeriod"/>
            </a:pPr>
            <a:endParaRPr lang="en-US" sz="2600" dirty="0">
              <a:latin typeface="Avenir Next LT Pro" panose="020B0504020202020204" pitchFamily="34" charset="0"/>
            </a:endParaRPr>
          </a:p>
          <a:p>
            <a:pPr marL="971550" lvl="1" indent="-514350">
              <a:buFont typeface="+mj-lt"/>
              <a:buAutoNum type="arabicPeriod"/>
            </a:pPr>
            <a:r>
              <a:rPr lang="en-US" sz="2600" dirty="0">
                <a:latin typeface="Avenir Next LT Pro" panose="020B0504020202020204" pitchFamily="34" charset="0"/>
              </a:rPr>
              <a:t>How to investigate.</a:t>
            </a:r>
          </a:p>
          <a:p>
            <a:pPr lvl="1"/>
            <a:endParaRPr lang="en-US" sz="2600" dirty="0">
              <a:latin typeface="Avenir Next LT Pro" panose="020B0504020202020204" pitchFamily="34" charset="0"/>
            </a:endParaRPr>
          </a:p>
          <a:p>
            <a:pPr marL="914400" lvl="1" indent="-450850"/>
            <a:r>
              <a:rPr lang="en-US" sz="2600" dirty="0">
                <a:latin typeface="Avenir Next LT Pro" panose="020B0504020202020204" pitchFamily="34" charset="0"/>
              </a:rPr>
              <a:t>4.	How to create an investigative report “that fairly summarizes  relevant evidence” (as described later in this section).</a:t>
            </a:r>
          </a:p>
          <a:p>
            <a:pPr lvl="1"/>
            <a:endParaRPr lang="en-US" sz="2600" dirty="0">
              <a:latin typeface="Avenir Next LT Pro" panose="020B0504020202020204" pitchFamily="34" charset="0"/>
            </a:endParaRPr>
          </a:p>
          <a:p>
            <a:pPr marL="914400" lvl="1" indent="-450850"/>
            <a:endParaRPr lang="en-US" sz="2600" dirty="0"/>
          </a:p>
        </p:txBody>
      </p:sp>
      <p:sp>
        <p:nvSpPr>
          <p:cNvPr id="2" name="Slide Number Placeholder 1">
            <a:extLst>
              <a:ext uri="{FF2B5EF4-FFF2-40B4-BE49-F238E27FC236}">
                <a16:creationId xmlns:a16="http://schemas.microsoft.com/office/drawing/2014/main" id="{F22D5022-634D-DDA4-4271-634537B379E6}"/>
              </a:ext>
            </a:extLst>
          </p:cNvPr>
          <p:cNvSpPr>
            <a:spLocks noGrp="1"/>
          </p:cNvSpPr>
          <p:nvPr>
            <p:ph type="sldNum" sz="quarter" idx="10"/>
          </p:nvPr>
        </p:nvSpPr>
        <p:spPr/>
        <p:txBody>
          <a:bodyPr/>
          <a:lstStyle/>
          <a:p>
            <a:fld id="{D5472318-D2C0-4B0A-B853-8CDC6E5DBB7E}" type="slidenum">
              <a:rPr lang="en-ID" smtClean="0"/>
              <a:pPr/>
              <a:t>5</a:t>
            </a:fld>
            <a:endParaRPr lang="en-ID" dirty="0"/>
          </a:p>
        </p:txBody>
      </p:sp>
    </p:spTree>
    <p:extLst>
      <p:ext uri="{BB962C8B-B14F-4D97-AF65-F5344CB8AC3E}">
        <p14:creationId xmlns:p14="http://schemas.microsoft.com/office/powerpoint/2010/main" val="1428982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2880" y="394477"/>
            <a:ext cx="11885279" cy="422873"/>
          </a:xfrm>
          <a:prstGeom prst="rect">
            <a:avLst/>
          </a:prstGeom>
        </p:spPr>
        <p:txBody>
          <a:bodyPr wrap="square" lIns="0" tIns="0" rIns="0" bIns="0" rtlCol="0" anchor="t">
            <a:spAutoFit/>
          </a:bodyPr>
          <a:lstStyle/>
          <a:p>
            <a:pPr>
              <a:lnSpc>
                <a:spcPts val="2880"/>
              </a:lnSpc>
            </a:pPr>
            <a:r>
              <a:rPr lang="en-US" sz="4000" dirty="0">
                <a:solidFill>
                  <a:srgbClr val="124114"/>
                </a:solidFill>
                <a:latin typeface="Garamond" panose="02020404030301010803" pitchFamily="18" charset="0"/>
                <a:ea typeface="+mj-ea"/>
                <a:cs typeface="+mj-cs"/>
              </a:rPr>
              <a:t>7. Provide Report to Parties</a:t>
            </a:r>
          </a:p>
        </p:txBody>
      </p:sp>
      <p:sp>
        <p:nvSpPr>
          <p:cNvPr id="6" name="TextBox 6"/>
          <p:cNvSpPr txBox="1"/>
          <p:nvPr/>
        </p:nvSpPr>
        <p:spPr>
          <a:xfrm>
            <a:off x="3928405" y="2911088"/>
            <a:ext cx="7419163" cy="323871"/>
          </a:xfrm>
          <a:prstGeom prst="rect">
            <a:avLst/>
          </a:prstGeom>
        </p:spPr>
        <p:txBody>
          <a:bodyPr lIns="0" tIns="0" rIns="0" bIns="0" rtlCol="0" anchor="t">
            <a:spAutoFit/>
          </a:bodyPr>
          <a:lstStyle/>
          <a:p>
            <a:pPr>
              <a:lnSpc>
                <a:spcPts val="2800"/>
              </a:lnSpc>
            </a:pPr>
            <a:endParaRPr lang="en-US" sz="1867" dirty="0">
              <a:solidFill>
                <a:srgbClr val="302E2C"/>
              </a:solidFill>
              <a:latin typeface="Montserrat Light"/>
            </a:endParaRPr>
          </a:p>
        </p:txBody>
      </p:sp>
      <p:sp>
        <p:nvSpPr>
          <p:cNvPr id="9" name="TextBox 9"/>
          <p:cNvSpPr txBox="1"/>
          <p:nvPr/>
        </p:nvSpPr>
        <p:spPr>
          <a:xfrm>
            <a:off x="182880" y="1160392"/>
            <a:ext cx="11419312" cy="4816703"/>
          </a:xfrm>
          <a:prstGeom prst="rect">
            <a:avLst/>
          </a:prstGeom>
        </p:spPr>
        <p:txBody>
          <a:bodyPr wrap="square" lIns="0" tIns="0" rIns="0" bIns="0" rtlCol="0" anchor="t">
            <a:spAutoFit/>
          </a:bodyPr>
          <a:lstStyle/>
          <a:p>
            <a:pPr marL="463550" lvl="0" indent="-463550">
              <a:spcAft>
                <a:spcPts val="1800"/>
              </a:spcAft>
              <a:buFont typeface="Wingdings" panose="05000000000000000000" pitchFamily="2" charset="2"/>
              <a:buChar char="q"/>
            </a:pPr>
            <a:r>
              <a:rPr lang="en-US" sz="2400" b="1" dirty="0"/>
              <a:t> </a:t>
            </a:r>
            <a:r>
              <a:rPr lang="en-US" sz="2800" dirty="0">
                <a:latin typeface="Avenir Next LT Pro" panose="020B0504020202020204" pitchFamily="34" charset="0"/>
              </a:rPr>
              <a:t>The investigator </a:t>
            </a:r>
            <a:r>
              <a:rPr lang="en-US" sz="2800" b="1" dirty="0">
                <a:latin typeface="Avenir Next LT Pro" panose="020B0504020202020204" pitchFamily="34" charset="0"/>
              </a:rPr>
              <a:t>MUST </a:t>
            </a:r>
            <a:r>
              <a:rPr lang="en-US" sz="2800" dirty="0">
                <a:latin typeface="Avenir Next LT Pro" panose="020B0504020202020204" pitchFamily="34" charset="0"/>
              </a:rPr>
              <a:t>fairly summarize relevant evidence, and </a:t>
            </a:r>
          </a:p>
          <a:p>
            <a:pPr marL="800100" lvl="1" indent="-342900">
              <a:spcAft>
                <a:spcPts val="1800"/>
              </a:spcAft>
              <a:buFont typeface="Wingdings" panose="05000000000000000000" pitchFamily="2" charset="2"/>
              <a:buChar char="ü"/>
            </a:pPr>
            <a:r>
              <a:rPr lang="en-US" sz="2400" dirty="0">
                <a:solidFill>
                  <a:srgbClr val="C00000"/>
                </a:solidFill>
                <a:latin typeface="Avenir Next LT Pro" panose="020B0504020202020204" pitchFamily="34" charset="0"/>
              </a:rPr>
              <a:t>at least 10 days prior to </a:t>
            </a:r>
            <a:r>
              <a:rPr lang="en-US" sz="2400" dirty="0">
                <a:latin typeface="Avenir Next LT Pro" panose="020B0504020202020204" pitchFamily="34" charset="0"/>
              </a:rPr>
              <a:t>a hearing (if a hearing is provided) or “</a:t>
            </a:r>
            <a:r>
              <a:rPr lang="en-US" sz="2400" dirty="0">
                <a:solidFill>
                  <a:srgbClr val="C00000"/>
                </a:solidFill>
                <a:latin typeface="Avenir Next LT Pro" panose="020B0504020202020204" pitchFamily="34" charset="0"/>
              </a:rPr>
              <a:t>other time of determination of responsibility”, send to each party and the party’s advisor, if any, </a:t>
            </a:r>
            <a:r>
              <a:rPr lang="en-US" sz="2400" u="sng" dirty="0">
                <a:solidFill>
                  <a:srgbClr val="C00000"/>
                </a:solidFill>
                <a:latin typeface="Avenir Next LT Pro" panose="020B0504020202020204" pitchFamily="34" charset="0"/>
              </a:rPr>
              <a:t>the investigative report in an electronic format or hard copy</a:t>
            </a:r>
            <a:r>
              <a:rPr lang="en-US" sz="2400" dirty="0">
                <a:latin typeface="Avenir Next LT Pro" panose="020B0504020202020204" pitchFamily="34" charset="0"/>
              </a:rPr>
              <a:t>, for their review and written response.</a:t>
            </a:r>
          </a:p>
          <a:p>
            <a:pPr marL="800100" lvl="1" indent="-342900">
              <a:spcAft>
                <a:spcPts val="1800"/>
              </a:spcAft>
              <a:buFont typeface="Wingdings" panose="05000000000000000000" pitchFamily="2" charset="2"/>
              <a:buChar char="ü"/>
            </a:pPr>
            <a:r>
              <a:rPr lang="en-US" sz="2400" dirty="0">
                <a:latin typeface="Avenir Next LT Pro" panose="020B0504020202020204" pitchFamily="34" charset="0"/>
              </a:rPr>
              <a:t>The final regulations do not prescribe a process for the inclusion of additional information or for amending or supplementing the investigative report in light of the parties’ responses after reviewing the report. </a:t>
            </a:r>
          </a:p>
          <a:p>
            <a:pPr marL="800100" lvl="1" indent="-342900">
              <a:spcAft>
                <a:spcPts val="1800"/>
              </a:spcAft>
              <a:buFont typeface="Wingdings" panose="05000000000000000000" pitchFamily="2" charset="2"/>
              <a:buChar char="ü"/>
            </a:pPr>
            <a:r>
              <a:rPr lang="en-US" sz="2400" dirty="0">
                <a:latin typeface="Avenir Next LT Pro" panose="020B0504020202020204" pitchFamily="34" charset="0"/>
              </a:rPr>
              <a:t>Any rules or practices a College adopts must apply equally to both parties and must be mindful of the recipient’s obligation to conclude the entire grievance process within the designated time frame. </a:t>
            </a:r>
          </a:p>
        </p:txBody>
      </p:sp>
      <p:sp>
        <p:nvSpPr>
          <p:cNvPr id="2" name="Slide Number Placeholder 1">
            <a:extLst>
              <a:ext uri="{FF2B5EF4-FFF2-40B4-BE49-F238E27FC236}">
                <a16:creationId xmlns:a16="http://schemas.microsoft.com/office/drawing/2014/main" id="{FB061ED9-3435-8E11-9C85-2C0B629DE461}"/>
              </a:ext>
            </a:extLst>
          </p:cNvPr>
          <p:cNvSpPr>
            <a:spLocks noGrp="1"/>
          </p:cNvSpPr>
          <p:nvPr>
            <p:ph type="sldNum" sz="quarter" idx="10"/>
          </p:nvPr>
        </p:nvSpPr>
        <p:spPr/>
        <p:txBody>
          <a:bodyPr/>
          <a:lstStyle/>
          <a:p>
            <a:fld id="{D5472318-D2C0-4B0A-B853-8CDC6E5DBB7E}" type="slidenum">
              <a:rPr lang="en-ID" smtClean="0"/>
              <a:pPr/>
              <a:t>50</a:t>
            </a:fld>
            <a:endParaRPr lang="en-ID" dirty="0"/>
          </a:p>
        </p:txBody>
      </p:sp>
    </p:spTree>
    <p:extLst>
      <p:ext uri="{BB962C8B-B14F-4D97-AF65-F5344CB8AC3E}">
        <p14:creationId xmlns:p14="http://schemas.microsoft.com/office/powerpoint/2010/main" val="2865019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2401" y="495732"/>
            <a:ext cx="12039600" cy="559449"/>
          </a:xfrm>
          <a:prstGeom prst="rect">
            <a:avLst/>
          </a:prstGeom>
        </p:spPr>
        <p:txBody>
          <a:bodyPr wrap="square" lIns="0" tIns="0" rIns="0" bIns="0" rtlCol="0" anchor="t">
            <a:spAutoFit/>
          </a:bodyPr>
          <a:lstStyle/>
          <a:p>
            <a:pPr>
              <a:lnSpc>
                <a:spcPct val="90000"/>
              </a:lnSpc>
              <a:spcBef>
                <a:spcPct val="0"/>
              </a:spcBef>
            </a:pPr>
            <a:r>
              <a:rPr lang="en-US" sz="4000" dirty="0">
                <a:solidFill>
                  <a:srgbClr val="124114"/>
                </a:solidFill>
                <a:latin typeface="Garamond" panose="02020404030301010803" pitchFamily="18" charset="0"/>
                <a:ea typeface="+mj-ea"/>
                <a:cs typeface="+mj-cs"/>
              </a:rPr>
              <a:t>8.  Provide the Investigative Report to the Decision-Maker</a:t>
            </a:r>
          </a:p>
        </p:txBody>
      </p:sp>
      <p:sp>
        <p:nvSpPr>
          <p:cNvPr id="4" name="Rectangle 3">
            <a:extLst>
              <a:ext uri="{FF2B5EF4-FFF2-40B4-BE49-F238E27FC236}">
                <a16:creationId xmlns:a16="http://schemas.microsoft.com/office/drawing/2014/main" id="{DF69F2F1-87D7-4DC9-B71E-B54E2BC66CF4}"/>
              </a:ext>
            </a:extLst>
          </p:cNvPr>
          <p:cNvSpPr/>
          <p:nvPr/>
        </p:nvSpPr>
        <p:spPr>
          <a:xfrm>
            <a:off x="336469" y="1330028"/>
            <a:ext cx="10972800" cy="5109091"/>
          </a:xfrm>
          <a:prstGeom prst="rect">
            <a:avLst/>
          </a:prstGeom>
        </p:spPr>
        <p:txBody>
          <a:bodyPr wrap="square">
            <a:spAutoFit/>
          </a:bodyPr>
          <a:lstStyle/>
          <a:p>
            <a:pPr marL="463550" lvl="0" indent="-463550">
              <a:buFont typeface="Wingdings" panose="05000000000000000000" pitchFamily="2" charset="2"/>
              <a:buChar char="q"/>
            </a:pPr>
            <a:r>
              <a:rPr lang="en-US" sz="2800" dirty="0">
                <a:latin typeface="Avenir Next LT Pro" panose="020B0504020202020204" pitchFamily="34" charset="0"/>
              </a:rPr>
              <a:t>The investigative report should contain relevant evidence including exculpatory and inculpatory evidence, whether obtained from the parties or other sources.</a:t>
            </a:r>
          </a:p>
          <a:p>
            <a:pPr lvl="0"/>
            <a:endParaRPr lang="en-US" sz="2800" dirty="0">
              <a:latin typeface="Avenir Next LT Pro" panose="020B0504020202020204" pitchFamily="34" charset="0"/>
            </a:endParaRPr>
          </a:p>
          <a:p>
            <a:pPr marL="463550" lvl="0" indent="-463550">
              <a:buFont typeface="Wingdings" panose="05000000000000000000" pitchFamily="2" charset="2"/>
              <a:buChar char="q"/>
            </a:pPr>
            <a:r>
              <a:rPr lang="en-US" sz="2800" dirty="0">
                <a:latin typeface="Avenir Next LT Pro" panose="020B0504020202020204" pitchFamily="34" charset="0"/>
              </a:rPr>
              <a:t>The investigator is not prohibited from making </a:t>
            </a:r>
            <a:r>
              <a:rPr lang="en-US" sz="2800" b="1" i="1" dirty="0">
                <a:latin typeface="Avenir Next LT Pro" panose="020B0504020202020204" pitchFamily="34" charset="0"/>
              </a:rPr>
              <a:t>recommended findings.</a:t>
            </a:r>
          </a:p>
          <a:p>
            <a:pPr lvl="0"/>
            <a:endParaRPr lang="en-US" sz="2800" b="1" i="1" dirty="0">
              <a:latin typeface="Avenir Next LT Pro" panose="020B0504020202020204" pitchFamily="34" charset="0"/>
            </a:endParaRPr>
          </a:p>
          <a:p>
            <a:pPr marL="463550" lvl="0" indent="-463550">
              <a:buFont typeface="Wingdings" panose="05000000000000000000" pitchFamily="2" charset="2"/>
              <a:buChar char="q"/>
            </a:pPr>
            <a:r>
              <a:rPr lang="en-US" sz="2800" b="1" dirty="0">
                <a:latin typeface="Avenir Next LT Pro" panose="020B0504020202020204" pitchFamily="34" charset="0"/>
              </a:rPr>
              <a:t>However, the Decision-Maker is under the independent obligation to objectively evaluate relevant evidence, and this cannot simply defer to the recommendations made by the Investigator. </a:t>
            </a:r>
          </a:p>
          <a:p>
            <a:pPr algn="just">
              <a:lnSpc>
                <a:spcPct val="100000"/>
              </a:lnSpc>
              <a:spcBef>
                <a:spcPts val="0"/>
              </a:spcBef>
            </a:pPr>
            <a:endParaRPr lang="en-US" dirty="0"/>
          </a:p>
        </p:txBody>
      </p:sp>
      <p:sp>
        <p:nvSpPr>
          <p:cNvPr id="2" name="Slide Number Placeholder 1">
            <a:extLst>
              <a:ext uri="{FF2B5EF4-FFF2-40B4-BE49-F238E27FC236}">
                <a16:creationId xmlns:a16="http://schemas.microsoft.com/office/drawing/2014/main" id="{F6B3970A-EABF-668D-2179-E398AF49D31B}"/>
              </a:ext>
            </a:extLst>
          </p:cNvPr>
          <p:cNvSpPr>
            <a:spLocks noGrp="1"/>
          </p:cNvSpPr>
          <p:nvPr>
            <p:ph type="sldNum" sz="quarter" idx="10"/>
          </p:nvPr>
        </p:nvSpPr>
        <p:spPr/>
        <p:txBody>
          <a:bodyPr/>
          <a:lstStyle/>
          <a:p>
            <a:fld id="{D5472318-D2C0-4B0A-B853-8CDC6E5DBB7E}" type="slidenum">
              <a:rPr lang="en-ID" smtClean="0"/>
              <a:pPr/>
              <a:t>51</a:t>
            </a:fld>
            <a:endParaRPr lang="en-ID" dirty="0"/>
          </a:p>
        </p:txBody>
      </p:sp>
    </p:spTree>
    <p:extLst>
      <p:ext uri="{BB962C8B-B14F-4D97-AF65-F5344CB8AC3E}">
        <p14:creationId xmlns:p14="http://schemas.microsoft.com/office/powerpoint/2010/main" val="1081759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826489A7-824F-42B7-A573-A9E59EE61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835" y="2131102"/>
            <a:ext cx="5474165" cy="4726898"/>
          </a:xfrm>
          <a:prstGeom prst="rect">
            <a:avLst/>
          </a:prstGeom>
        </p:spPr>
      </p:pic>
      <p:sp>
        <p:nvSpPr>
          <p:cNvPr id="2" name="Title 1">
            <a:extLst>
              <a:ext uri="{FF2B5EF4-FFF2-40B4-BE49-F238E27FC236}">
                <a16:creationId xmlns:a16="http://schemas.microsoft.com/office/drawing/2014/main" id="{2FB84B57-8254-4C74-A55A-B926450DA224}"/>
              </a:ext>
            </a:extLst>
          </p:cNvPr>
          <p:cNvSpPr>
            <a:spLocks noGrp="1"/>
          </p:cNvSpPr>
          <p:nvPr>
            <p:ph type="title"/>
          </p:nvPr>
        </p:nvSpPr>
        <p:spPr>
          <a:xfrm>
            <a:off x="163286" y="56045"/>
            <a:ext cx="10967862" cy="1144800"/>
          </a:xfrm>
        </p:spPr>
        <p:txBody>
          <a:bodyPr/>
          <a:lstStyle/>
          <a:p>
            <a:r>
              <a:rPr lang="en-US" sz="4000" dirty="0">
                <a:solidFill>
                  <a:srgbClr val="124114"/>
                </a:solidFill>
                <a:latin typeface="Garamond" panose="02020404030301010803" pitchFamily="18" charset="0"/>
              </a:rPr>
              <a:t>9.  The Decision Maker Decides</a:t>
            </a:r>
          </a:p>
        </p:txBody>
      </p:sp>
      <p:pic>
        <p:nvPicPr>
          <p:cNvPr id="4" name="Picture 3" descr="A group of people posing for the camera&#10;&#10;Description automatically generated">
            <a:extLst>
              <a:ext uri="{FF2B5EF4-FFF2-40B4-BE49-F238E27FC236}">
                <a16:creationId xmlns:a16="http://schemas.microsoft.com/office/drawing/2014/main" id="{A8C9E103-8F87-4A53-92C7-D03EECA15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64" y="1692482"/>
            <a:ext cx="5681515" cy="5165518"/>
          </a:xfrm>
          <a:prstGeom prst="rect">
            <a:avLst/>
          </a:prstGeom>
        </p:spPr>
      </p:pic>
      <p:sp>
        <p:nvSpPr>
          <p:cNvPr id="7" name="TextBox 6">
            <a:extLst>
              <a:ext uri="{FF2B5EF4-FFF2-40B4-BE49-F238E27FC236}">
                <a16:creationId xmlns:a16="http://schemas.microsoft.com/office/drawing/2014/main" id="{7C44F633-90E7-4562-8E25-C77DB9A8E3AC}"/>
              </a:ext>
            </a:extLst>
          </p:cNvPr>
          <p:cNvSpPr txBox="1"/>
          <p:nvPr/>
        </p:nvSpPr>
        <p:spPr>
          <a:xfrm>
            <a:off x="682572" y="1297345"/>
            <a:ext cx="1755768" cy="769441"/>
          </a:xfrm>
          <a:prstGeom prst="rect">
            <a:avLst/>
          </a:prstGeom>
          <a:noFill/>
        </p:spPr>
        <p:txBody>
          <a:bodyPr wrap="square" rtlCol="0">
            <a:spAutoFit/>
          </a:bodyPr>
          <a:lstStyle/>
          <a:p>
            <a:r>
              <a:rPr lang="en-US" sz="2200" dirty="0"/>
              <a:t>Title IX Coordinator</a:t>
            </a:r>
          </a:p>
        </p:txBody>
      </p:sp>
      <p:sp>
        <p:nvSpPr>
          <p:cNvPr id="8" name="TextBox 7">
            <a:extLst>
              <a:ext uri="{FF2B5EF4-FFF2-40B4-BE49-F238E27FC236}">
                <a16:creationId xmlns:a16="http://schemas.microsoft.com/office/drawing/2014/main" id="{E5F5150F-50F1-46BF-A462-6904A2789B91}"/>
              </a:ext>
            </a:extLst>
          </p:cNvPr>
          <p:cNvSpPr txBox="1"/>
          <p:nvPr/>
        </p:nvSpPr>
        <p:spPr>
          <a:xfrm>
            <a:off x="2584606" y="1398413"/>
            <a:ext cx="1987416" cy="430887"/>
          </a:xfrm>
          <a:prstGeom prst="rect">
            <a:avLst/>
          </a:prstGeom>
          <a:noFill/>
        </p:spPr>
        <p:txBody>
          <a:bodyPr wrap="square" rtlCol="0">
            <a:spAutoFit/>
          </a:bodyPr>
          <a:lstStyle/>
          <a:p>
            <a:r>
              <a:rPr lang="en-US" sz="2200" dirty="0"/>
              <a:t>Investigator </a:t>
            </a:r>
          </a:p>
        </p:txBody>
      </p:sp>
      <p:sp>
        <p:nvSpPr>
          <p:cNvPr id="9" name="TextBox 8">
            <a:extLst>
              <a:ext uri="{FF2B5EF4-FFF2-40B4-BE49-F238E27FC236}">
                <a16:creationId xmlns:a16="http://schemas.microsoft.com/office/drawing/2014/main" id="{9D2F94F0-935C-4BC5-9607-F17A541BB57F}"/>
              </a:ext>
            </a:extLst>
          </p:cNvPr>
          <p:cNvSpPr txBox="1"/>
          <p:nvPr/>
        </p:nvSpPr>
        <p:spPr>
          <a:xfrm>
            <a:off x="4572022" y="1398413"/>
            <a:ext cx="2145813" cy="430887"/>
          </a:xfrm>
          <a:prstGeom prst="rect">
            <a:avLst/>
          </a:prstGeom>
          <a:noFill/>
        </p:spPr>
        <p:txBody>
          <a:bodyPr wrap="square" rtlCol="0">
            <a:spAutoFit/>
          </a:bodyPr>
          <a:lstStyle/>
          <a:p>
            <a:r>
              <a:rPr lang="en-US" sz="2200" dirty="0"/>
              <a:t>Decision Maker</a:t>
            </a:r>
          </a:p>
        </p:txBody>
      </p:sp>
      <p:sp>
        <p:nvSpPr>
          <p:cNvPr id="12" name="TextBox 11">
            <a:extLst>
              <a:ext uri="{FF2B5EF4-FFF2-40B4-BE49-F238E27FC236}">
                <a16:creationId xmlns:a16="http://schemas.microsoft.com/office/drawing/2014/main" id="{02812811-D6BB-45A3-BA07-218717DF873E}"/>
              </a:ext>
            </a:extLst>
          </p:cNvPr>
          <p:cNvSpPr txBox="1"/>
          <p:nvPr/>
        </p:nvSpPr>
        <p:spPr>
          <a:xfrm>
            <a:off x="7558997" y="1361661"/>
            <a:ext cx="1804416" cy="769441"/>
          </a:xfrm>
          <a:prstGeom prst="rect">
            <a:avLst/>
          </a:prstGeom>
          <a:noFill/>
        </p:spPr>
        <p:txBody>
          <a:bodyPr wrap="square" rtlCol="0">
            <a:spAutoFit/>
          </a:bodyPr>
          <a:lstStyle/>
          <a:p>
            <a:r>
              <a:rPr lang="en-US" sz="2200" dirty="0"/>
              <a:t>Appeal Officer </a:t>
            </a:r>
          </a:p>
        </p:txBody>
      </p:sp>
      <p:sp>
        <p:nvSpPr>
          <p:cNvPr id="13" name="TextBox 12">
            <a:extLst>
              <a:ext uri="{FF2B5EF4-FFF2-40B4-BE49-F238E27FC236}">
                <a16:creationId xmlns:a16="http://schemas.microsoft.com/office/drawing/2014/main" id="{41271272-3A94-447F-9D63-4E2BB99B7DFB}"/>
              </a:ext>
            </a:extLst>
          </p:cNvPr>
          <p:cNvSpPr txBox="1"/>
          <p:nvPr/>
        </p:nvSpPr>
        <p:spPr>
          <a:xfrm>
            <a:off x="9985788" y="1128067"/>
            <a:ext cx="1852704" cy="1107996"/>
          </a:xfrm>
          <a:prstGeom prst="rect">
            <a:avLst/>
          </a:prstGeom>
          <a:noFill/>
        </p:spPr>
        <p:txBody>
          <a:bodyPr wrap="square" rtlCol="0">
            <a:spAutoFit/>
          </a:bodyPr>
          <a:lstStyle/>
          <a:p>
            <a:r>
              <a:rPr lang="en-US" sz="2200" dirty="0"/>
              <a:t>Informal Resolution Facilitator  </a:t>
            </a:r>
          </a:p>
        </p:txBody>
      </p:sp>
      <p:sp>
        <p:nvSpPr>
          <p:cNvPr id="10" name="Arrow: Right 9">
            <a:extLst>
              <a:ext uri="{FF2B5EF4-FFF2-40B4-BE49-F238E27FC236}">
                <a16:creationId xmlns:a16="http://schemas.microsoft.com/office/drawing/2014/main" id="{399C247F-321D-408F-BE97-4E9DD424B6B6}"/>
              </a:ext>
            </a:extLst>
          </p:cNvPr>
          <p:cNvSpPr/>
          <p:nvPr/>
        </p:nvSpPr>
        <p:spPr>
          <a:xfrm rot="8287628">
            <a:off x="6055964" y="1780692"/>
            <a:ext cx="1119487" cy="3173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891402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
            <a:extLst>
              <a:ext uri="{FF2B5EF4-FFF2-40B4-BE49-F238E27FC236}">
                <a16:creationId xmlns:a16="http://schemas.microsoft.com/office/drawing/2014/main" id="{A9BA033C-B164-4FD6-8599-78BFE8B20ABD}"/>
              </a:ext>
            </a:extLst>
          </p:cNvPr>
          <p:cNvSpPr/>
          <p:nvPr/>
        </p:nvSpPr>
        <p:spPr>
          <a:xfrm>
            <a:off x="1713186" y="2321314"/>
            <a:ext cx="8765627" cy="1799901"/>
          </a:xfrm>
          <a:prstGeom prst="rect">
            <a:avLst/>
          </a:prstGeom>
          <a:solidFill>
            <a:srgbClr val="124114"/>
          </a:solidFill>
        </p:spPr>
      </p:sp>
      <p:sp>
        <p:nvSpPr>
          <p:cNvPr id="3" name="TextBox 3"/>
          <p:cNvSpPr txBox="1"/>
          <p:nvPr/>
        </p:nvSpPr>
        <p:spPr>
          <a:xfrm>
            <a:off x="2158825" y="2503465"/>
            <a:ext cx="7874350" cy="1292662"/>
          </a:xfrm>
          <a:prstGeom prst="rect">
            <a:avLst/>
          </a:prstGeom>
        </p:spPr>
        <p:txBody>
          <a:bodyPr wrap="square" lIns="0" tIns="0" rIns="0" bIns="0" rtlCol="0" anchor="t">
            <a:spAutoFit/>
          </a:bodyPr>
          <a:lstStyle/>
          <a:p>
            <a:pPr algn="ctr"/>
            <a:r>
              <a:rPr lang="en-US" sz="2800" dirty="0">
                <a:solidFill>
                  <a:schemeClr val="bg1"/>
                </a:solidFill>
                <a:latin typeface="Garamond" panose="02020404030301010803" pitchFamily="18" charset="0"/>
                <a:ea typeface="+mj-ea"/>
                <a:cs typeface="+mj-cs"/>
              </a:rPr>
              <a:t>10.  Decision-Maker Conducts Live Hearing, Takes Appropriate Disciplinary Action/Prepares Written Report of Factual Findings and Conclusions</a:t>
            </a:r>
          </a:p>
        </p:txBody>
      </p:sp>
      <p:sp>
        <p:nvSpPr>
          <p:cNvPr id="14" name="CustomShape 2">
            <a:extLst>
              <a:ext uri="{FF2B5EF4-FFF2-40B4-BE49-F238E27FC236}">
                <a16:creationId xmlns:a16="http://schemas.microsoft.com/office/drawing/2014/main" id="{3EFF0C81-2C21-46AC-9B5F-B1A78ADDEB65}"/>
              </a:ext>
            </a:extLst>
          </p:cNvPr>
          <p:cNvSpPr/>
          <p:nvPr/>
        </p:nvSpPr>
        <p:spPr>
          <a:xfrm>
            <a:off x="10159920" y="6687360"/>
            <a:ext cx="1910160" cy="1282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11160">
              <a:lnSpc>
                <a:spcPts val="978"/>
              </a:lnSpc>
              <a:spcAft>
                <a:spcPts val="601"/>
              </a:spcAft>
            </a:pPr>
            <a:r>
              <a:rPr lang="en-US" sz="939" b="0" strike="noStrike" spc="92" dirty="0">
                <a:latin typeface="Avenir Next"/>
              </a:rPr>
              <a:t>©</a:t>
            </a:r>
            <a:r>
              <a:rPr lang="en-US" sz="939" b="0" strike="noStrike" spc="-63" dirty="0">
                <a:latin typeface="Avenir Next"/>
              </a:rPr>
              <a:t> </a:t>
            </a:r>
            <a:r>
              <a:rPr lang="en-US" sz="939" b="0" strike="noStrike" spc="-41" dirty="0">
                <a:latin typeface="Avenir Next"/>
              </a:rPr>
              <a:t>2020,</a:t>
            </a:r>
            <a:r>
              <a:rPr lang="en-US" sz="939" b="0" strike="noStrike" spc="-63" dirty="0">
                <a:latin typeface="Avenir Next"/>
              </a:rPr>
              <a:t> </a:t>
            </a:r>
            <a:r>
              <a:rPr lang="en-US" sz="939" b="0" strike="noStrike" spc="-41" dirty="0">
                <a:latin typeface="Avenir Next"/>
              </a:rPr>
              <a:t>Sara Leon &amp; Associates, LLC</a:t>
            </a:r>
            <a:r>
              <a:rPr lang="en-US" sz="939" b="0" strike="noStrike" spc="-80" dirty="0">
                <a:latin typeface="Avenir Next"/>
              </a:rPr>
              <a:t>.</a:t>
            </a:r>
            <a:endParaRPr lang="en-US" sz="939" b="0" strike="noStrike" spc="-1" dirty="0">
              <a:latin typeface="Arial"/>
            </a:endParaRPr>
          </a:p>
        </p:txBody>
      </p:sp>
      <p:sp>
        <p:nvSpPr>
          <p:cNvPr id="10" name="Content Placeholder 2">
            <a:extLst>
              <a:ext uri="{FF2B5EF4-FFF2-40B4-BE49-F238E27FC236}">
                <a16:creationId xmlns:a16="http://schemas.microsoft.com/office/drawing/2014/main" id="{2BFEC08D-6927-4B02-9266-7397FF07F1A1}"/>
              </a:ext>
            </a:extLst>
          </p:cNvPr>
          <p:cNvSpPr txBox="1">
            <a:spLocks/>
          </p:cNvSpPr>
          <p:nvPr/>
        </p:nvSpPr>
        <p:spPr>
          <a:xfrm>
            <a:off x="591671" y="2065468"/>
            <a:ext cx="10983557" cy="41114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None/>
            </a:pPr>
            <a:endParaRPr lang="en-US" sz="3600" dirty="0"/>
          </a:p>
        </p:txBody>
      </p:sp>
      <p:sp>
        <p:nvSpPr>
          <p:cNvPr id="2" name="Slide Number Placeholder 1">
            <a:extLst>
              <a:ext uri="{FF2B5EF4-FFF2-40B4-BE49-F238E27FC236}">
                <a16:creationId xmlns:a16="http://schemas.microsoft.com/office/drawing/2014/main" id="{EDD7FD47-8B1F-28B9-CD8C-DE81F2EB8CFD}"/>
              </a:ext>
            </a:extLst>
          </p:cNvPr>
          <p:cNvSpPr>
            <a:spLocks noGrp="1"/>
          </p:cNvSpPr>
          <p:nvPr>
            <p:ph type="sldNum" sz="quarter" idx="10"/>
          </p:nvPr>
        </p:nvSpPr>
        <p:spPr/>
        <p:txBody>
          <a:bodyPr/>
          <a:lstStyle/>
          <a:p>
            <a:fld id="{D5472318-D2C0-4B0A-B853-8CDC6E5DBB7E}" type="slidenum">
              <a:rPr lang="en-ID" smtClean="0"/>
              <a:pPr/>
              <a:t>53</a:t>
            </a:fld>
            <a:endParaRPr lang="en-ID" dirty="0"/>
          </a:p>
        </p:txBody>
      </p:sp>
    </p:spTree>
    <p:extLst>
      <p:ext uri="{BB962C8B-B14F-4D97-AF65-F5344CB8AC3E}">
        <p14:creationId xmlns:p14="http://schemas.microsoft.com/office/powerpoint/2010/main" val="796684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ustomShape 1"/>
          <p:cNvSpPr/>
          <p:nvPr/>
        </p:nvSpPr>
        <p:spPr>
          <a:xfrm>
            <a:off x="0" y="2924640"/>
            <a:ext cx="12192000" cy="1406880"/>
          </a:xfrm>
          <a:prstGeom prst="rect">
            <a:avLst/>
          </a:prstGeom>
          <a:solidFill>
            <a:srgbClr val="124114">
              <a:alpha val="78000"/>
            </a:srgbClr>
          </a:solidFill>
          <a:ln>
            <a:noFill/>
          </a:ln>
        </p:spPr>
        <p:style>
          <a:lnRef idx="0">
            <a:scrgbClr r="0" g="0" b="0"/>
          </a:lnRef>
          <a:fillRef idx="0">
            <a:scrgbClr r="0" g="0" b="0"/>
          </a:fillRef>
          <a:effectRef idx="0">
            <a:scrgbClr r="0" g="0" b="0"/>
          </a:effectRef>
          <a:fontRef idx="minor"/>
        </p:style>
      </p:sp>
      <p:sp>
        <p:nvSpPr>
          <p:cNvPr id="431" name="CustomShape 2"/>
          <p:cNvSpPr/>
          <p:nvPr/>
        </p:nvSpPr>
        <p:spPr>
          <a:xfrm>
            <a:off x="456480" y="3057480"/>
            <a:ext cx="10968840" cy="1141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1080" algn="ctr">
              <a:lnSpc>
                <a:spcPct val="90000"/>
              </a:lnSpc>
              <a:spcBef>
                <a:spcPts val="1001"/>
              </a:spcBef>
            </a:pPr>
            <a:r>
              <a:rPr lang="en-US" sz="4800" strike="noStrike" spc="-1" dirty="0">
                <a:solidFill>
                  <a:schemeClr val="bg1"/>
                </a:solidFill>
                <a:latin typeface="Garamond" panose="02020404030301010803" pitchFamily="18" charset="0"/>
                <a:ea typeface="DejaVu Sans"/>
              </a:rPr>
              <a:t>Role of the Decision-Maker </a:t>
            </a:r>
            <a:endParaRPr lang="en-US" sz="4800" strike="noStrike" spc="-1" dirty="0">
              <a:solidFill>
                <a:schemeClr val="bg1"/>
              </a:solidFill>
              <a:latin typeface="Garamond" panose="02020404030301010803" pitchFamily="18" charset="0"/>
            </a:endParaRPr>
          </a:p>
        </p:txBody>
      </p:sp>
      <p:sp>
        <p:nvSpPr>
          <p:cNvPr id="2" name="Slide Number Placeholder 1">
            <a:extLst>
              <a:ext uri="{FF2B5EF4-FFF2-40B4-BE49-F238E27FC236}">
                <a16:creationId xmlns:a16="http://schemas.microsoft.com/office/drawing/2014/main" id="{947E565C-4FFB-2B38-7894-5A3E1B328C3A}"/>
              </a:ext>
            </a:extLst>
          </p:cNvPr>
          <p:cNvSpPr>
            <a:spLocks noGrp="1"/>
          </p:cNvSpPr>
          <p:nvPr>
            <p:ph type="sldNum" sz="quarter" idx="10"/>
          </p:nvPr>
        </p:nvSpPr>
        <p:spPr/>
        <p:txBody>
          <a:bodyPr/>
          <a:lstStyle/>
          <a:p>
            <a:fld id="{D5472318-D2C0-4B0A-B853-8CDC6E5DBB7E}" type="slidenum">
              <a:rPr lang="en-ID" smtClean="0"/>
              <a:pPr/>
              <a:t>54</a:t>
            </a:fld>
            <a:endParaRPr lang="en-ID" dirty="0"/>
          </a:p>
        </p:txBody>
      </p:sp>
    </p:spTree>
    <p:extLst>
      <p:ext uri="{BB962C8B-B14F-4D97-AF65-F5344CB8AC3E}">
        <p14:creationId xmlns:p14="http://schemas.microsoft.com/office/powerpoint/2010/main" val="3242715118"/>
      </p:ext>
    </p:extLst>
  </p:cSld>
  <p:clrMapOvr>
    <a:masterClrMapping/>
  </p:clrMapOvr>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2"/>
          <p:cNvSpPr/>
          <p:nvPr/>
        </p:nvSpPr>
        <p:spPr>
          <a:xfrm>
            <a:off x="1513114" y="1588680"/>
            <a:ext cx="9165772" cy="4320991"/>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nSpc>
                <a:spcPct val="107000"/>
              </a:lnSpc>
            </a:pPr>
            <a:r>
              <a:rPr lang="en-US" sz="2200" b="1" strike="noStrike" spc="-1" dirty="0">
                <a:solidFill>
                  <a:srgbClr val="000000"/>
                </a:solidFill>
                <a:latin typeface="Avenir Next LT Pro" panose="020B0504020202020204" pitchFamily="34" charset="0"/>
                <a:ea typeface="DejaVu Sans"/>
              </a:rPr>
              <a:t>Decision-maker is responsible for:</a:t>
            </a:r>
            <a:endParaRPr lang="en-US" sz="2200" b="0" strike="noStrike" spc="-1" dirty="0">
              <a:latin typeface="Avenir Next LT Pro" panose="020B0504020202020204" pitchFamily="34" charset="0"/>
            </a:endParaRPr>
          </a:p>
          <a:p>
            <a:pPr>
              <a:lnSpc>
                <a:spcPct val="107000"/>
              </a:lnSpc>
            </a:pPr>
            <a:endParaRPr lang="en-US" sz="2200" b="0" strike="noStrike" spc="-1" dirty="0">
              <a:latin typeface="Avenir Next LT Pro" panose="020B0504020202020204" pitchFamily="34" charset="0"/>
            </a:endParaRPr>
          </a:p>
          <a:p>
            <a:pPr marL="235080">
              <a:lnSpc>
                <a:spcPct val="107000"/>
              </a:lnSpc>
            </a:pPr>
            <a:endParaRPr lang="en-US" sz="2200" b="0" strike="noStrike" spc="-1" dirty="0">
              <a:latin typeface="Avenir Next LT Pro" panose="020B0504020202020204" pitchFamily="34" charset="0"/>
            </a:endParaRPr>
          </a:p>
          <a:p>
            <a:pPr marL="573120" indent="-336960">
              <a:lnSpc>
                <a:spcPct val="107000"/>
              </a:lnSpc>
              <a:buClr>
                <a:srgbClr val="000000"/>
              </a:buClr>
              <a:buFont typeface="Wingdings" charset="2"/>
              <a:buChar char=""/>
            </a:pPr>
            <a:r>
              <a:rPr lang="en-US" sz="2200" b="0" strike="noStrike" spc="-1" dirty="0">
                <a:solidFill>
                  <a:srgbClr val="000000"/>
                </a:solidFill>
                <a:latin typeface="Avenir Next LT Pro" panose="020B0504020202020204" pitchFamily="34" charset="0"/>
                <a:ea typeface="DejaVu Sans"/>
              </a:rPr>
              <a:t>Evaluating the investigative report</a:t>
            </a:r>
            <a:endParaRPr lang="en-US" sz="2200" b="0" strike="noStrike" spc="-1" dirty="0">
              <a:latin typeface="Avenir Next LT Pro" panose="020B0504020202020204" pitchFamily="34" charset="0"/>
            </a:endParaRPr>
          </a:p>
          <a:p>
            <a:pPr marL="573120" indent="-336960">
              <a:lnSpc>
                <a:spcPct val="107000"/>
              </a:lnSpc>
            </a:pPr>
            <a:endParaRPr lang="en-US" sz="2200" b="0" strike="noStrike" spc="-1" dirty="0">
              <a:latin typeface="Avenir Next LT Pro" panose="020B0504020202020204" pitchFamily="34" charset="0"/>
            </a:endParaRPr>
          </a:p>
          <a:p>
            <a:pPr marL="573120" indent="-336960">
              <a:lnSpc>
                <a:spcPct val="107000"/>
              </a:lnSpc>
              <a:buClr>
                <a:srgbClr val="000000"/>
              </a:buClr>
              <a:buFont typeface="Wingdings" charset="2"/>
              <a:buChar char=""/>
            </a:pPr>
            <a:r>
              <a:rPr lang="en-US" sz="2200" b="0" strike="noStrike" spc="-1" dirty="0">
                <a:solidFill>
                  <a:srgbClr val="000000"/>
                </a:solidFill>
                <a:latin typeface="Avenir Next LT Pro" panose="020B0504020202020204" pitchFamily="34" charset="0"/>
                <a:ea typeface="DejaVu Sans"/>
              </a:rPr>
              <a:t>Conducting live hearing </a:t>
            </a:r>
            <a:endParaRPr lang="en-US" sz="2200" spc="-1" dirty="0">
              <a:solidFill>
                <a:srgbClr val="000000"/>
              </a:solidFill>
              <a:latin typeface="Avenir Next LT Pro" panose="020B0504020202020204" pitchFamily="34" charset="0"/>
              <a:ea typeface="DejaVu Sans"/>
            </a:endParaRPr>
          </a:p>
          <a:p>
            <a:pPr marL="236160">
              <a:lnSpc>
                <a:spcPct val="107000"/>
              </a:lnSpc>
              <a:buClr>
                <a:srgbClr val="000000"/>
              </a:buClr>
            </a:pPr>
            <a:endParaRPr lang="en-US" sz="2200" b="0" strike="noStrike" spc="-1" dirty="0">
              <a:solidFill>
                <a:srgbClr val="000000"/>
              </a:solidFill>
              <a:latin typeface="Avenir Next LT Pro" panose="020B0504020202020204" pitchFamily="34" charset="0"/>
              <a:ea typeface="DejaVu Sans"/>
            </a:endParaRPr>
          </a:p>
          <a:p>
            <a:pPr marL="573120" indent="-336960">
              <a:lnSpc>
                <a:spcPct val="107000"/>
              </a:lnSpc>
              <a:buClr>
                <a:srgbClr val="000000"/>
              </a:buClr>
              <a:buFont typeface="Wingdings" charset="2"/>
              <a:buChar char=""/>
            </a:pPr>
            <a:r>
              <a:rPr lang="en-US" sz="2200" spc="-1" dirty="0">
                <a:solidFill>
                  <a:srgbClr val="000000"/>
                </a:solidFill>
                <a:latin typeface="Avenir Next LT Pro" panose="020B0504020202020204" pitchFamily="34" charset="0"/>
                <a:ea typeface="DejaVu Sans"/>
              </a:rPr>
              <a:t>Reaching a determination as to responsibility in formal complaint procedures</a:t>
            </a:r>
            <a:endParaRPr lang="en-US" sz="2200" b="0" strike="noStrike" spc="-1" dirty="0">
              <a:solidFill>
                <a:srgbClr val="000000"/>
              </a:solidFill>
              <a:latin typeface="Avenir Next LT Pro" panose="020B0504020202020204" pitchFamily="34" charset="0"/>
              <a:ea typeface="DejaVu Sans"/>
            </a:endParaRPr>
          </a:p>
          <a:p>
            <a:pPr marL="236160">
              <a:lnSpc>
                <a:spcPct val="107000"/>
              </a:lnSpc>
              <a:buClr>
                <a:srgbClr val="000000"/>
              </a:buClr>
            </a:pPr>
            <a:endParaRPr lang="en-US" sz="2200" b="0" strike="noStrike" spc="-1" dirty="0">
              <a:latin typeface="Avenir Next LT Pro" panose="020B0504020202020204" pitchFamily="34" charset="0"/>
            </a:endParaRPr>
          </a:p>
          <a:p>
            <a:pPr marL="573120" indent="-336960">
              <a:lnSpc>
                <a:spcPct val="107000"/>
              </a:lnSpc>
            </a:pPr>
            <a:endParaRPr lang="en-US" sz="2200" b="0" strike="noStrike" spc="-1" dirty="0">
              <a:latin typeface="Arial"/>
            </a:endParaRPr>
          </a:p>
          <a:p>
            <a:pPr marL="573120" indent="-336960" algn="just">
              <a:lnSpc>
                <a:spcPct val="107000"/>
              </a:lnSpc>
            </a:pPr>
            <a:endParaRPr lang="en-US" sz="2200" b="0" strike="noStrike" spc="-1" dirty="0">
              <a:latin typeface="Arial"/>
            </a:endParaRPr>
          </a:p>
        </p:txBody>
      </p:sp>
      <p:sp>
        <p:nvSpPr>
          <p:cNvPr id="436" name="CustomShape 3"/>
          <p:cNvSpPr/>
          <p:nvPr/>
        </p:nvSpPr>
        <p:spPr>
          <a:xfrm>
            <a:off x="600600" y="455485"/>
            <a:ext cx="10990800" cy="6379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7000"/>
              </a:lnSpc>
              <a:spcAft>
                <a:spcPts val="799"/>
              </a:spcAft>
            </a:pPr>
            <a:r>
              <a:rPr lang="en-US" sz="4000" dirty="0">
                <a:solidFill>
                  <a:srgbClr val="124114"/>
                </a:solidFill>
                <a:latin typeface="Garamond" panose="02020404030301010803" pitchFamily="18" charset="0"/>
                <a:ea typeface="+mj-ea"/>
                <a:cs typeface="+mj-cs"/>
              </a:rPr>
              <a:t>Role of Decision-Maker: Overview</a:t>
            </a:r>
          </a:p>
        </p:txBody>
      </p:sp>
      <p:sp>
        <p:nvSpPr>
          <p:cNvPr id="2" name="Slide Number Placeholder 1">
            <a:extLst>
              <a:ext uri="{FF2B5EF4-FFF2-40B4-BE49-F238E27FC236}">
                <a16:creationId xmlns:a16="http://schemas.microsoft.com/office/drawing/2014/main" id="{93626C51-BC23-A990-629C-AC65F68A5798}"/>
              </a:ext>
            </a:extLst>
          </p:cNvPr>
          <p:cNvSpPr>
            <a:spLocks noGrp="1"/>
          </p:cNvSpPr>
          <p:nvPr>
            <p:ph type="sldNum" sz="quarter" idx="10"/>
          </p:nvPr>
        </p:nvSpPr>
        <p:spPr/>
        <p:txBody>
          <a:bodyPr/>
          <a:lstStyle/>
          <a:p>
            <a:fld id="{D5472318-D2C0-4B0A-B853-8CDC6E5DBB7E}" type="slidenum">
              <a:rPr lang="en-ID" smtClean="0"/>
              <a:pPr/>
              <a:t>55</a:t>
            </a:fld>
            <a:endParaRPr lang="en-ID"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CustomShape 2"/>
          <p:cNvSpPr/>
          <p:nvPr/>
        </p:nvSpPr>
        <p:spPr>
          <a:xfrm>
            <a:off x="1066800" y="1435396"/>
            <a:ext cx="10069286" cy="3332547"/>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nSpc>
                <a:spcPct val="107000"/>
              </a:lnSpc>
            </a:pPr>
            <a:r>
              <a:rPr lang="en-US" sz="2200" b="1" strike="noStrike" spc="-1" dirty="0">
                <a:solidFill>
                  <a:srgbClr val="000000"/>
                </a:solidFill>
                <a:latin typeface="Avenir Next LT Pro" panose="020B0504020202020204" pitchFamily="34" charset="0"/>
                <a:ea typeface="DejaVu Sans"/>
              </a:rPr>
              <a:t>Decision-maker is also responsible for:</a:t>
            </a:r>
            <a:endParaRPr lang="en-US" sz="2200" b="0" strike="noStrike" spc="-1" dirty="0">
              <a:latin typeface="Avenir Next LT Pro" panose="020B0504020202020204" pitchFamily="34" charset="0"/>
            </a:endParaRPr>
          </a:p>
          <a:p>
            <a:pPr>
              <a:lnSpc>
                <a:spcPct val="107000"/>
              </a:lnSpc>
            </a:pPr>
            <a:endParaRPr lang="en-US" sz="2200" b="0" strike="noStrike" spc="-1" dirty="0">
              <a:latin typeface="Avenir Next LT Pro" panose="020B0504020202020204" pitchFamily="34" charset="0"/>
            </a:endParaRPr>
          </a:p>
          <a:p>
            <a:pPr marL="573120" indent="-338760" algn="just">
              <a:lnSpc>
                <a:spcPct val="107000"/>
              </a:lnSpc>
              <a:buClr>
                <a:srgbClr val="000000"/>
              </a:buClr>
              <a:buFont typeface="Wingdings" charset="2"/>
              <a:buChar char=""/>
            </a:pPr>
            <a:r>
              <a:rPr lang="en-US" sz="2200" b="0" strike="noStrike" spc="-1" dirty="0">
                <a:solidFill>
                  <a:srgbClr val="000000"/>
                </a:solidFill>
                <a:latin typeface="Avenir Next LT Pro" panose="020B0504020202020204" pitchFamily="34" charset="0"/>
                <a:ea typeface="DejaVu Sans"/>
              </a:rPr>
              <a:t>Reaching findings of fact and conclusions based on investigative report and parties’ questions</a:t>
            </a:r>
            <a:endParaRPr lang="en-US" sz="2200" b="0" strike="noStrike" spc="-1" dirty="0">
              <a:latin typeface="Avenir Next LT Pro" panose="020B0504020202020204" pitchFamily="34" charset="0"/>
            </a:endParaRPr>
          </a:p>
          <a:p>
            <a:pPr marL="573120" indent="-338760" algn="just">
              <a:lnSpc>
                <a:spcPct val="107000"/>
              </a:lnSpc>
            </a:pPr>
            <a:endParaRPr lang="en-US" sz="2200" b="0" strike="noStrike" spc="-1" dirty="0">
              <a:latin typeface="Avenir Next LT Pro" panose="020B0504020202020204" pitchFamily="34" charset="0"/>
            </a:endParaRPr>
          </a:p>
          <a:p>
            <a:pPr marL="573120" indent="-338760" algn="just">
              <a:lnSpc>
                <a:spcPct val="107000"/>
              </a:lnSpc>
              <a:buClr>
                <a:srgbClr val="000000"/>
              </a:buClr>
              <a:buFont typeface="Wingdings" charset="2"/>
              <a:buChar char=""/>
            </a:pPr>
            <a:r>
              <a:rPr lang="en-US" sz="2200" b="0" strike="noStrike" spc="-1" dirty="0">
                <a:solidFill>
                  <a:srgbClr val="000000"/>
                </a:solidFill>
                <a:latin typeface="Avenir Next LT Pro" panose="020B0504020202020204" pitchFamily="34" charset="0"/>
                <a:ea typeface="DejaVu Sans"/>
              </a:rPr>
              <a:t>Determining whether a Respondent is found responsible</a:t>
            </a:r>
            <a:endParaRPr lang="en-US" sz="2200" b="0" strike="noStrike" spc="-1" dirty="0">
              <a:latin typeface="Avenir Next LT Pro" panose="020B0504020202020204" pitchFamily="34" charset="0"/>
            </a:endParaRPr>
          </a:p>
          <a:p>
            <a:pPr algn="just">
              <a:lnSpc>
                <a:spcPct val="107000"/>
              </a:lnSpc>
            </a:pPr>
            <a:endParaRPr lang="en-US" sz="2200" b="0" strike="noStrike" spc="-1" dirty="0">
              <a:latin typeface="Avenir Next LT Pro" panose="020B0504020202020204" pitchFamily="34" charset="0"/>
            </a:endParaRPr>
          </a:p>
          <a:p>
            <a:pPr marL="573120" indent="-338760" algn="just">
              <a:lnSpc>
                <a:spcPct val="107000"/>
              </a:lnSpc>
              <a:buClr>
                <a:srgbClr val="000000"/>
              </a:buClr>
              <a:buFont typeface="Wingdings" charset="2"/>
              <a:buChar char=""/>
            </a:pPr>
            <a:r>
              <a:rPr lang="en-US" sz="2200" b="0" strike="noStrike" spc="-1" dirty="0">
                <a:solidFill>
                  <a:srgbClr val="000000"/>
                </a:solidFill>
                <a:latin typeface="Avenir Next LT Pro" panose="020B0504020202020204" pitchFamily="34" charset="0"/>
                <a:ea typeface="DejaVu Sans"/>
              </a:rPr>
              <a:t>Producing a written determination as to responsibility and providing it to both parties at the same time</a:t>
            </a:r>
            <a:endParaRPr lang="en-US" sz="2200" b="0" strike="noStrike" spc="-1" dirty="0">
              <a:latin typeface="Avenir Next LT Pro" panose="020B0504020202020204" pitchFamily="34" charset="0"/>
            </a:endParaRPr>
          </a:p>
        </p:txBody>
      </p:sp>
      <p:sp>
        <p:nvSpPr>
          <p:cNvPr id="447" name="CustomShape 3"/>
          <p:cNvSpPr/>
          <p:nvPr/>
        </p:nvSpPr>
        <p:spPr>
          <a:xfrm>
            <a:off x="522446" y="401057"/>
            <a:ext cx="10990800" cy="6379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7000"/>
              </a:lnSpc>
              <a:spcAft>
                <a:spcPts val="799"/>
              </a:spcAft>
            </a:pPr>
            <a:r>
              <a:rPr lang="en-US" sz="4000" dirty="0">
                <a:solidFill>
                  <a:srgbClr val="124114"/>
                </a:solidFill>
                <a:latin typeface="Garamond" panose="02020404030301010803" pitchFamily="18" charset="0"/>
                <a:ea typeface="+mj-ea"/>
                <a:cs typeface="+mj-cs"/>
              </a:rPr>
              <a:t>Role of Decision-Maker: Overview</a:t>
            </a:r>
          </a:p>
        </p:txBody>
      </p:sp>
      <p:sp>
        <p:nvSpPr>
          <p:cNvPr id="2" name="Slide Number Placeholder 1">
            <a:extLst>
              <a:ext uri="{FF2B5EF4-FFF2-40B4-BE49-F238E27FC236}">
                <a16:creationId xmlns:a16="http://schemas.microsoft.com/office/drawing/2014/main" id="{DCCAE30F-580B-3FBA-4D6D-ED02A6787D0C}"/>
              </a:ext>
            </a:extLst>
          </p:cNvPr>
          <p:cNvSpPr>
            <a:spLocks noGrp="1"/>
          </p:cNvSpPr>
          <p:nvPr>
            <p:ph type="sldNum" sz="quarter" idx="10"/>
          </p:nvPr>
        </p:nvSpPr>
        <p:spPr/>
        <p:txBody>
          <a:bodyPr/>
          <a:lstStyle/>
          <a:p>
            <a:fld id="{D5472318-D2C0-4B0A-B853-8CDC6E5DBB7E}" type="slidenum">
              <a:rPr lang="en-ID" smtClean="0"/>
              <a:pPr/>
              <a:t>56</a:t>
            </a:fld>
            <a:endParaRPr lang="en-ID"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2411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BC550A-71FA-41E9-B906-68A1D964942A}"/>
              </a:ext>
            </a:extLst>
          </p:cNvPr>
          <p:cNvSpPr>
            <a:spLocks noGrp="1"/>
          </p:cNvSpPr>
          <p:nvPr>
            <p:ph type="subTitle" idx="4294967295"/>
          </p:nvPr>
        </p:nvSpPr>
        <p:spPr>
          <a:xfrm>
            <a:off x="2460171" y="1870240"/>
            <a:ext cx="7315200" cy="2599733"/>
          </a:xfrm>
          <a:prstGeom prst="rect">
            <a:avLst/>
          </a:prstGeom>
          <a:solidFill>
            <a:srgbClr val="124114"/>
          </a:solidFill>
        </p:spPr>
        <p:txBody>
          <a:bodyPr/>
          <a:lstStyle/>
          <a:p>
            <a:pPr marL="0" indent="0" algn="ctr">
              <a:buNone/>
            </a:pPr>
            <a:r>
              <a:rPr lang="en-US" sz="3200" dirty="0">
                <a:solidFill>
                  <a:schemeClr val="bg1"/>
                </a:solidFill>
              </a:rPr>
              <a:t> </a:t>
            </a:r>
            <a:r>
              <a:rPr lang="en-US" sz="4000" dirty="0">
                <a:solidFill>
                  <a:schemeClr val="bg1"/>
                </a:solidFill>
                <a:latin typeface="Garamond" panose="02020404030301010803" pitchFamily="18" charset="0"/>
                <a:ea typeface="+mj-ea"/>
                <a:cs typeface="+mj-cs"/>
              </a:rPr>
              <a:t>Live Hearings</a:t>
            </a:r>
          </a:p>
        </p:txBody>
      </p:sp>
      <p:sp>
        <p:nvSpPr>
          <p:cNvPr id="2" name="Slide Number Placeholder 1">
            <a:extLst>
              <a:ext uri="{FF2B5EF4-FFF2-40B4-BE49-F238E27FC236}">
                <a16:creationId xmlns:a16="http://schemas.microsoft.com/office/drawing/2014/main" id="{B3FF15D2-00BA-B43D-42B3-E80B681430FA}"/>
              </a:ext>
            </a:extLst>
          </p:cNvPr>
          <p:cNvSpPr>
            <a:spLocks noGrp="1"/>
          </p:cNvSpPr>
          <p:nvPr>
            <p:ph type="sldNum" sz="quarter" idx="10"/>
          </p:nvPr>
        </p:nvSpPr>
        <p:spPr/>
        <p:txBody>
          <a:bodyPr/>
          <a:lstStyle/>
          <a:p>
            <a:fld id="{D5472318-D2C0-4B0A-B853-8CDC6E5DBB7E}" type="slidenum">
              <a:rPr lang="en-ID" smtClean="0"/>
              <a:pPr/>
              <a:t>57</a:t>
            </a:fld>
            <a:endParaRPr lang="en-ID" dirty="0"/>
          </a:p>
        </p:txBody>
      </p:sp>
    </p:spTree>
    <p:extLst>
      <p:ext uri="{BB962C8B-B14F-4D97-AF65-F5344CB8AC3E}">
        <p14:creationId xmlns:p14="http://schemas.microsoft.com/office/powerpoint/2010/main" val="2109088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CustomShape 2"/>
          <p:cNvSpPr/>
          <p:nvPr/>
        </p:nvSpPr>
        <p:spPr>
          <a:xfrm>
            <a:off x="1100470" y="1467293"/>
            <a:ext cx="10046930" cy="4886466"/>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just">
              <a:lnSpc>
                <a:spcPct val="107000"/>
              </a:lnSpc>
              <a:spcAft>
                <a:spcPts val="799"/>
              </a:spcAft>
            </a:pPr>
            <a:r>
              <a:rPr lang="en-US" sz="2000" b="0" strike="noStrike" spc="-1" dirty="0">
                <a:solidFill>
                  <a:srgbClr val="000000"/>
                </a:solidFill>
                <a:latin typeface="Avenir Next LT Pro" panose="020B0504020202020204" pitchFamily="34" charset="0"/>
                <a:ea typeface="DejaVu Sans"/>
              </a:rPr>
              <a:t>Colleges are </a:t>
            </a:r>
            <a:r>
              <a:rPr lang="en-US" sz="2000" b="1" strike="noStrike" spc="-1" dirty="0">
                <a:solidFill>
                  <a:srgbClr val="000000"/>
                </a:solidFill>
                <a:latin typeface="Avenir Next LT Pro" panose="020B0504020202020204" pitchFamily="34" charset="0"/>
                <a:ea typeface="DejaVu Sans"/>
              </a:rPr>
              <a:t>required</a:t>
            </a:r>
            <a:r>
              <a:rPr lang="en-US" sz="2000" b="0" strike="noStrike" spc="-1" dirty="0">
                <a:solidFill>
                  <a:srgbClr val="000000"/>
                </a:solidFill>
                <a:latin typeface="Avenir Next LT Pro" panose="020B0504020202020204" pitchFamily="34" charset="0"/>
                <a:ea typeface="DejaVu Sans"/>
              </a:rPr>
              <a:t> under the Title IX regulations to hold a live hearing. </a:t>
            </a:r>
            <a:r>
              <a:rPr lang="en-US" sz="2000" spc="-1" dirty="0">
                <a:solidFill>
                  <a:srgbClr val="000000"/>
                </a:solidFill>
                <a:latin typeface="Avenir Next LT Pro" panose="020B0504020202020204" pitchFamily="34" charset="0"/>
                <a:ea typeface="DejaVu Sans"/>
              </a:rPr>
              <a:t>P</a:t>
            </a:r>
            <a:r>
              <a:rPr lang="en-US" sz="2000" b="0" strike="noStrike" spc="-1" dirty="0">
                <a:solidFill>
                  <a:srgbClr val="000000"/>
                </a:solidFill>
                <a:latin typeface="Avenir Next LT Pro" panose="020B0504020202020204" pitchFamily="34" charset="0"/>
                <a:ea typeface="DejaVu Sans"/>
              </a:rPr>
              <a:t>rocedural requirements for the Decision-maker to make certain judgments:</a:t>
            </a:r>
          </a:p>
          <a:p>
            <a:pPr algn="just">
              <a:lnSpc>
                <a:spcPct val="107000"/>
              </a:lnSpc>
              <a:spcAft>
                <a:spcPts val="799"/>
              </a:spcAft>
            </a:pPr>
            <a:endParaRPr lang="en-US" sz="2000" b="0" strike="noStrike" spc="-1" dirty="0">
              <a:latin typeface="Avenir Next LT Pro" panose="020B0504020202020204" pitchFamily="34" charset="0"/>
            </a:endParaRPr>
          </a:p>
          <a:p>
            <a:pPr marL="343080" indent="-339480" algn="just">
              <a:lnSpc>
                <a:spcPct val="100000"/>
              </a:lnSpc>
              <a:buClr>
                <a:srgbClr val="000000"/>
              </a:buClr>
              <a:buFont typeface="Wingdings" charset="2"/>
              <a:buChar char=""/>
            </a:pPr>
            <a:r>
              <a:rPr lang="en-US" sz="2000" b="0" strike="noStrike" spc="-1" dirty="0">
                <a:solidFill>
                  <a:srgbClr val="000000"/>
                </a:solidFill>
                <a:latin typeface="Avenir Next LT Pro" panose="020B0504020202020204" pitchFamily="34" charset="0"/>
                <a:ea typeface="DejaVu Sans"/>
              </a:rPr>
              <a:t>“The Decision-maker must permit each party’s advisor to ask the other party and any witnesses all relevant questions and follow-up questions, including those challenging credibility.”</a:t>
            </a:r>
            <a:endParaRPr lang="en-US" sz="2000" b="0" strike="noStrike" spc="-1" dirty="0">
              <a:latin typeface="Avenir Next LT Pro" panose="020B0504020202020204" pitchFamily="34" charset="0"/>
            </a:endParaRPr>
          </a:p>
          <a:p>
            <a:pPr algn="just">
              <a:lnSpc>
                <a:spcPct val="100000"/>
              </a:lnSpc>
            </a:pPr>
            <a:endParaRPr lang="en-US" sz="2000" b="0" strike="noStrike" spc="-1" dirty="0">
              <a:latin typeface="Avenir Next LT Pro" panose="020B0504020202020204" pitchFamily="34" charset="0"/>
            </a:endParaRPr>
          </a:p>
          <a:p>
            <a:pPr marL="343080" indent="-339480" algn="just">
              <a:lnSpc>
                <a:spcPct val="100000"/>
              </a:lnSpc>
              <a:buClr>
                <a:srgbClr val="000000"/>
              </a:buClr>
              <a:buFont typeface="Wingdings" charset="2"/>
              <a:buChar char=""/>
            </a:pPr>
            <a:r>
              <a:rPr lang="en-US" sz="2000" b="1" strike="noStrike" spc="-1" dirty="0">
                <a:solidFill>
                  <a:srgbClr val="000000"/>
                </a:solidFill>
                <a:latin typeface="Avenir Next LT Pro" panose="020B0504020202020204" pitchFamily="34" charset="0"/>
                <a:ea typeface="DejaVu Sans"/>
              </a:rPr>
              <a:t>Cross-examination at a hearing must be conducted “directly, orally, and in real time by the party’s advisor of choice and never by a party personally.”</a:t>
            </a:r>
            <a:endParaRPr lang="en-US" sz="2000" b="1" strike="noStrike" spc="-1" dirty="0">
              <a:latin typeface="Avenir Next LT Pro" panose="020B0504020202020204" pitchFamily="34" charset="0"/>
            </a:endParaRPr>
          </a:p>
          <a:p>
            <a:pPr algn="just">
              <a:lnSpc>
                <a:spcPct val="100000"/>
              </a:lnSpc>
            </a:pPr>
            <a:endParaRPr lang="en-US" sz="2000" b="0" strike="noStrike" spc="-1" dirty="0">
              <a:latin typeface="Avenir Next LT Pro" panose="020B0504020202020204" pitchFamily="34" charset="0"/>
            </a:endParaRPr>
          </a:p>
          <a:p>
            <a:pPr marL="343080" indent="-339480" algn="just">
              <a:lnSpc>
                <a:spcPct val="100000"/>
              </a:lnSpc>
              <a:buClr>
                <a:srgbClr val="000000"/>
              </a:buClr>
              <a:buFont typeface="Wingdings" charset="2"/>
              <a:buChar char=""/>
            </a:pPr>
            <a:r>
              <a:rPr lang="en-US" sz="2000" b="0" strike="noStrike" spc="-1" dirty="0">
                <a:solidFill>
                  <a:srgbClr val="000000"/>
                </a:solidFill>
                <a:latin typeface="Avenir Next LT Pro" panose="020B0504020202020204" pitchFamily="34" charset="0"/>
                <a:ea typeface="DejaVu Sans"/>
              </a:rPr>
              <a:t>At the request of either party, a College must provide for a hearing to occur with the parties located in separate rooms, with technology enabling the Decision-maker and parties to simultaneously see and hear the party or witness answering questions.</a:t>
            </a:r>
            <a:endParaRPr lang="en-US" sz="2000" b="0" strike="noStrike" spc="-1" dirty="0">
              <a:latin typeface="Avenir Next LT Pro" panose="020B0504020202020204" pitchFamily="34" charset="0"/>
            </a:endParaRPr>
          </a:p>
          <a:p>
            <a:pPr algn="just">
              <a:lnSpc>
                <a:spcPct val="100000"/>
              </a:lnSpc>
            </a:pPr>
            <a:endParaRPr lang="en-US" sz="2000" b="0" strike="noStrike" spc="-1" dirty="0">
              <a:latin typeface="Arial"/>
            </a:endParaRPr>
          </a:p>
        </p:txBody>
      </p:sp>
      <p:sp>
        <p:nvSpPr>
          <p:cNvPr id="491" name="CustomShape 3"/>
          <p:cNvSpPr/>
          <p:nvPr/>
        </p:nvSpPr>
        <p:spPr>
          <a:xfrm>
            <a:off x="600600" y="471494"/>
            <a:ext cx="10990800" cy="6379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7000"/>
              </a:lnSpc>
              <a:spcAft>
                <a:spcPts val="799"/>
              </a:spcAft>
            </a:pPr>
            <a:r>
              <a:rPr lang="en-US" sz="4000" dirty="0">
                <a:solidFill>
                  <a:srgbClr val="124114"/>
                </a:solidFill>
                <a:latin typeface="Garamond" panose="02020404030301010803" pitchFamily="18" charset="0"/>
                <a:ea typeface="+mj-ea"/>
                <a:cs typeface="+mj-cs"/>
              </a:rPr>
              <a:t>Title IX Grievance Process: Live Hearings</a:t>
            </a:r>
          </a:p>
        </p:txBody>
      </p:sp>
      <p:sp>
        <p:nvSpPr>
          <p:cNvPr id="2" name="Slide Number Placeholder 1">
            <a:extLst>
              <a:ext uri="{FF2B5EF4-FFF2-40B4-BE49-F238E27FC236}">
                <a16:creationId xmlns:a16="http://schemas.microsoft.com/office/drawing/2014/main" id="{9F479BC9-2E99-9EF9-6183-AE94DFBF059A}"/>
              </a:ext>
            </a:extLst>
          </p:cNvPr>
          <p:cNvSpPr>
            <a:spLocks noGrp="1"/>
          </p:cNvSpPr>
          <p:nvPr>
            <p:ph type="sldNum" sz="quarter" idx="10"/>
          </p:nvPr>
        </p:nvSpPr>
        <p:spPr/>
        <p:txBody>
          <a:bodyPr/>
          <a:lstStyle/>
          <a:p>
            <a:fld id="{D5472318-D2C0-4B0A-B853-8CDC6E5DBB7E}" type="slidenum">
              <a:rPr lang="en-ID" smtClean="0"/>
              <a:pPr/>
              <a:t>58</a:t>
            </a:fld>
            <a:endParaRPr lang="en-ID"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E123-CC90-48BA-8943-5F66605AA8A8}"/>
              </a:ext>
            </a:extLst>
          </p:cNvPr>
          <p:cNvSpPr>
            <a:spLocks noGrp="1"/>
          </p:cNvSpPr>
          <p:nvPr>
            <p:ph type="title"/>
          </p:nvPr>
        </p:nvSpPr>
        <p:spPr/>
        <p:txBody>
          <a:bodyPr/>
          <a:lstStyle/>
          <a:p>
            <a:r>
              <a:rPr lang="en-US" dirty="0"/>
              <a:t>Live Hearings Procedures</a:t>
            </a:r>
          </a:p>
        </p:txBody>
      </p:sp>
      <p:sp>
        <p:nvSpPr>
          <p:cNvPr id="3" name="TextBox 2">
            <a:extLst>
              <a:ext uri="{FF2B5EF4-FFF2-40B4-BE49-F238E27FC236}">
                <a16:creationId xmlns:a16="http://schemas.microsoft.com/office/drawing/2014/main" id="{E66186A4-CE8D-46D7-B32A-CE639F44D6B7}"/>
              </a:ext>
            </a:extLst>
          </p:cNvPr>
          <p:cNvSpPr txBox="1"/>
          <p:nvPr/>
        </p:nvSpPr>
        <p:spPr>
          <a:xfrm>
            <a:off x="3934046" y="1008667"/>
            <a:ext cx="7705140" cy="4431983"/>
          </a:xfrm>
          <a:prstGeom prst="rect">
            <a:avLst/>
          </a:prstGeom>
          <a:noFill/>
        </p:spPr>
        <p:txBody>
          <a:bodyPr wrap="square" rtlCol="0">
            <a:spAutoFit/>
          </a:bodyPr>
          <a:lstStyle/>
          <a:p>
            <a:pPr marL="342900" indent="-342900">
              <a:buAutoNum type="arabicPeriod"/>
            </a:pPr>
            <a:r>
              <a:rPr lang="en-US" sz="2400" dirty="0">
                <a:latin typeface="Avenir Next LT Pro" panose="020B0504020202020204" pitchFamily="34" charset="0"/>
                <a:cs typeface="Arial" panose="020B0604020202020204" pitchFamily="34" charset="0"/>
              </a:rPr>
              <a:t>Provide written notice of hearing at least 10 days prior to the hearing date.</a:t>
            </a:r>
          </a:p>
          <a:p>
            <a:pPr marL="342900" indent="-342900">
              <a:buAutoNum type="arabicPeriod"/>
            </a:pPr>
            <a:r>
              <a:rPr lang="en-US" sz="2400" dirty="0">
                <a:latin typeface="Avenir Next LT Pro" panose="020B0504020202020204" pitchFamily="34" charset="0"/>
                <a:cs typeface="Arial" panose="020B0604020202020204" pitchFamily="34" charset="0"/>
              </a:rPr>
              <a:t>Allow for challenges to the Decision-Maker, if any.</a:t>
            </a:r>
          </a:p>
          <a:p>
            <a:pPr marL="342900" indent="-342900">
              <a:buAutoNum type="arabicPeriod"/>
            </a:pPr>
            <a:r>
              <a:rPr lang="en-US" sz="2400" dirty="0">
                <a:latin typeface="Avenir Next LT Pro" panose="020B0504020202020204" pitchFamily="34" charset="0"/>
                <a:cs typeface="Arial" panose="020B0604020202020204" pitchFamily="34" charset="0"/>
              </a:rPr>
              <a:t>Provide access to all evidence from the investigation.</a:t>
            </a:r>
          </a:p>
          <a:p>
            <a:pPr marL="342900" indent="-342900">
              <a:buAutoNum type="arabicPeriod"/>
            </a:pPr>
            <a:r>
              <a:rPr lang="en-US" sz="2400" dirty="0">
                <a:latin typeface="Avenir Next LT Pro" panose="020B0504020202020204" pitchFamily="34" charset="0"/>
                <a:cs typeface="Arial" panose="020B0604020202020204" pitchFamily="34" charset="0"/>
              </a:rPr>
              <a:t>Both parties are allowed opening statements.</a:t>
            </a:r>
          </a:p>
          <a:p>
            <a:pPr marL="342900" indent="-342900">
              <a:buAutoNum type="arabicPeriod"/>
            </a:pPr>
            <a:r>
              <a:rPr lang="en-US" sz="2400" b="1" dirty="0">
                <a:highlight>
                  <a:srgbClr val="FFFF00"/>
                </a:highlight>
                <a:latin typeface="Avenir Next LT Pro" panose="020B0504020202020204" pitchFamily="34" charset="0"/>
                <a:cs typeface="Arial" panose="020B0604020202020204" pitchFamily="34" charset="0"/>
              </a:rPr>
              <a:t>Questions are asked by the Decision-Maker, neutral college provided representative, or advisor. Questions are NOT asked by the parties</a:t>
            </a:r>
            <a:r>
              <a:rPr lang="en-US" sz="2400" b="1" dirty="0">
                <a:latin typeface="Avenir Next LT Pro" panose="020B0504020202020204" pitchFamily="34" charset="0"/>
                <a:cs typeface="Arial" panose="020B0604020202020204" pitchFamily="34" charset="0"/>
              </a:rPr>
              <a:t>. </a:t>
            </a:r>
          </a:p>
          <a:p>
            <a:pPr marL="342900" indent="-342900">
              <a:buAutoNum type="arabicPeriod"/>
            </a:pPr>
            <a:r>
              <a:rPr lang="en-US" sz="2400" dirty="0">
                <a:latin typeface="Avenir Next LT Pro" panose="020B0504020202020204" pitchFamily="34" charset="0"/>
                <a:cs typeface="Arial" panose="020B0604020202020204" pitchFamily="34" charset="0"/>
              </a:rPr>
              <a:t>College records the hearing and makes it available to the parties. </a:t>
            </a:r>
          </a:p>
          <a:p>
            <a:pPr marL="342900" indent="-342900">
              <a:buAutoNum type="arabicPeriod"/>
            </a:pPr>
            <a:endParaRPr lang="en-US" dirty="0"/>
          </a:p>
        </p:txBody>
      </p:sp>
      <p:sp>
        <p:nvSpPr>
          <p:cNvPr id="4" name="Slide Number Placeholder 3">
            <a:extLst>
              <a:ext uri="{FF2B5EF4-FFF2-40B4-BE49-F238E27FC236}">
                <a16:creationId xmlns:a16="http://schemas.microsoft.com/office/drawing/2014/main" id="{2BE8045D-E5F2-190A-93B1-E279DD127CF1}"/>
              </a:ext>
            </a:extLst>
          </p:cNvPr>
          <p:cNvSpPr>
            <a:spLocks noGrp="1"/>
          </p:cNvSpPr>
          <p:nvPr>
            <p:ph type="sldNum" sz="quarter" idx="10"/>
          </p:nvPr>
        </p:nvSpPr>
        <p:spPr/>
        <p:txBody>
          <a:bodyPr/>
          <a:lstStyle/>
          <a:p>
            <a:fld id="{D5472318-D2C0-4B0A-B853-8CDC6E5DBB7E}" type="slidenum">
              <a:rPr lang="en-ID" smtClean="0"/>
              <a:pPr/>
              <a:t>59</a:t>
            </a:fld>
            <a:endParaRPr lang="en-ID" dirty="0"/>
          </a:p>
        </p:txBody>
      </p:sp>
    </p:spTree>
    <p:extLst>
      <p:ext uri="{BB962C8B-B14F-4D97-AF65-F5344CB8AC3E}">
        <p14:creationId xmlns:p14="http://schemas.microsoft.com/office/powerpoint/2010/main" val="400124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73A5-01BE-402B-9379-3EC44B6ABF87}"/>
              </a:ext>
            </a:extLst>
          </p:cNvPr>
          <p:cNvSpPr>
            <a:spLocks noGrp="1"/>
          </p:cNvSpPr>
          <p:nvPr>
            <p:ph type="title"/>
          </p:nvPr>
        </p:nvSpPr>
        <p:spPr/>
        <p:txBody>
          <a:bodyPr>
            <a:normAutofit fontScale="90000"/>
          </a:bodyPr>
          <a:lstStyle/>
          <a:p>
            <a:pPr algn="ctr"/>
            <a:br>
              <a:rPr lang="en-US" sz="3200" dirty="0">
                <a:solidFill>
                  <a:srgbClr val="302E2C"/>
                </a:solidFill>
                <a:latin typeface="Montserrat Light Bold" panose="020B0604020202020204" charset="0"/>
              </a:rPr>
            </a:br>
            <a:br>
              <a:rPr lang="en-US" sz="3200" dirty="0">
                <a:solidFill>
                  <a:srgbClr val="302E2C"/>
                </a:solidFill>
                <a:latin typeface="Montserrat Light Bold" panose="020B0604020202020204" charset="0"/>
              </a:rPr>
            </a:br>
            <a:br>
              <a:rPr lang="en-US" sz="3200" dirty="0">
                <a:latin typeface="Montserrat Light Bold" panose="020B0604020202020204" charset="0"/>
              </a:rPr>
            </a:br>
            <a:r>
              <a:rPr lang="en-US" sz="3600" dirty="0"/>
              <a:t>Review:  </a:t>
            </a:r>
            <a:br>
              <a:rPr lang="en-US" sz="3600" dirty="0"/>
            </a:br>
            <a:br>
              <a:rPr lang="en-US" sz="3600" dirty="0"/>
            </a:br>
            <a:r>
              <a:rPr lang="en-US" sz="3600" dirty="0"/>
              <a:t>Who are the Parties to a Title IX Report or Formal Complaint</a:t>
            </a:r>
            <a:br>
              <a:rPr lang="en-US" sz="3600" dirty="0"/>
            </a:br>
            <a:br>
              <a:rPr lang="en-US" sz="3600" dirty="0"/>
            </a:br>
            <a:br>
              <a:rPr lang="en-US" sz="3600" dirty="0"/>
            </a:br>
            <a:endParaRPr lang="en-US" sz="3600" dirty="0"/>
          </a:p>
        </p:txBody>
      </p:sp>
      <p:sp>
        <p:nvSpPr>
          <p:cNvPr id="3" name="Subtitle 2">
            <a:extLst>
              <a:ext uri="{FF2B5EF4-FFF2-40B4-BE49-F238E27FC236}">
                <a16:creationId xmlns:a16="http://schemas.microsoft.com/office/drawing/2014/main" id="{575609E3-B2E8-4811-9619-E68E3C5ACD06}"/>
              </a:ext>
            </a:extLst>
          </p:cNvPr>
          <p:cNvSpPr>
            <a:spLocks noGrp="1"/>
          </p:cNvSpPr>
          <p:nvPr>
            <p:ph type="subTitle" idx="4294967295"/>
          </p:nvPr>
        </p:nvSpPr>
        <p:spPr>
          <a:xfrm>
            <a:off x="4871650" y="741140"/>
            <a:ext cx="5754687" cy="4900613"/>
          </a:xfrm>
        </p:spPr>
        <p:txBody>
          <a:bodyPr>
            <a:normAutofit/>
          </a:bodyPr>
          <a:lstStyle/>
          <a:p>
            <a:pPr algn="just"/>
            <a:endParaRPr lang="en-US" sz="2400" dirty="0">
              <a:latin typeface="+mn-lt"/>
              <a:ea typeface="+mn-ea"/>
              <a:cs typeface="+mn-cs"/>
            </a:endParaRPr>
          </a:p>
          <a:p>
            <a:pPr algn="just">
              <a:lnSpc>
                <a:spcPct val="100000"/>
              </a:lnSpc>
            </a:pPr>
            <a:r>
              <a:rPr lang="en-US" sz="2400" b="1" u="sng" dirty="0">
                <a:latin typeface="Avenir Next LT Pro" panose="020B0504020202020204" pitchFamily="34" charset="0"/>
              </a:rPr>
              <a:t>Complainant</a:t>
            </a:r>
            <a:r>
              <a:rPr lang="en-US" sz="2400" dirty="0">
                <a:latin typeface="Avenir Next LT Pro" panose="020B0504020202020204" pitchFamily="34" charset="0"/>
              </a:rPr>
              <a:t>:  person alleged to be the victim of sexual harassment.  </a:t>
            </a:r>
            <a:r>
              <a:rPr lang="en-US" sz="2400" b="1" dirty="0">
                <a:latin typeface="Avenir Next LT Pro" panose="020B0504020202020204" pitchFamily="34" charset="0"/>
              </a:rPr>
              <a:t>This does not have to be the same person making the Formal Complaint.</a:t>
            </a:r>
          </a:p>
          <a:p>
            <a:pPr algn="just">
              <a:lnSpc>
                <a:spcPct val="100000"/>
              </a:lnSpc>
            </a:pPr>
            <a:endParaRPr lang="en-US" sz="2400" dirty="0">
              <a:latin typeface="Avenir Next LT Pro" panose="020B0504020202020204" pitchFamily="34" charset="0"/>
            </a:endParaRPr>
          </a:p>
          <a:p>
            <a:pPr algn="just">
              <a:lnSpc>
                <a:spcPct val="100000"/>
              </a:lnSpc>
            </a:pPr>
            <a:r>
              <a:rPr lang="en-US" sz="2400" b="1" u="sng" dirty="0">
                <a:latin typeface="Avenir Next LT Pro" panose="020B0504020202020204" pitchFamily="34" charset="0"/>
              </a:rPr>
              <a:t>Respondent</a:t>
            </a:r>
            <a:r>
              <a:rPr lang="en-US" sz="2400" dirty="0">
                <a:latin typeface="Avenir Next LT Pro" panose="020B0504020202020204" pitchFamily="34" charset="0"/>
              </a:rPr>
              <a:t>: person alleged to be the perpetrator of sexual harassment </a:t>
            </a:r>
          </a:p>
          <a:p>
            <a:pPr algn="just">
              <a:lnSpc>
                <a:spcPct val="100000"/>
              </a:lnSpc>
            </a:pPr>
            <a:endParaRPr lang="en-US" sz="2400" dirty="0">
              <a:latin typeface="Avenir Next LT Pro" panose="020B0504020202020204" pitchFamily="34" charset="0"/>
            </a:endParaRPr>
          </a:p>
          <a:p>
            <a:pPr algn="just"/>
            <a:endParaRPr lang="en-US" sz="2400" dirty="0"/>
          </a:p>
        </p:txBody>
      </p:sp>
      <p:sp>
        <p:nvSpPr>
          <p:cNvPr id="4" name="Slide Number Placeholder 3">
            <a:extLst>
              <a:ext uri="{FF2B5EF4-FFF2-40B4-BE49-F238E27FC236}">
                <a16:creationId xmlns:a16="http://schemas.microsoft.com/office/drawing/2014/main" id="{322760C0-AC0B-23F5-5BFA-17E2F21A98CC}"/>
              </a:ext>
            </a:extLst>
          </p:cNvPr>
          <p:cNvSpPr>
            <a:spLocks noGrp="1"/>
          </p:cNvSpPr>
          <p:nvPr>
            <p:ph type="sldNum" sz="quarter" idx="10"/>
          </p:nvPr>
        </p:nvSpPr>
        <p:spPr/>
        <p:txBody>
          <a:bodyPr/>
          <a:lstStyle/>
          <a:p>
            <a:fld id="{D5472318-D2C0-4B0A-B853-8CDC6E5DBB7E}" type="slidenum">
              <a:rPr lang="en-ID" smtClean="0"/>
              <a:pPr/>
              <a:t>6</a:t>
            </a:fld>
            <a:endParaRPr lang="en-ID" dirty="0"/>
          </a:p>
        </p:txBody>
      </p:sp>
    </p:spTree>
    <p:extLst>
      <p:ext uri="{BB962C8B-B14F-4D97-AF65-F5344CB8AC3E}">
        <p14:creationId xmlns:p14="http://schemas.microsoft.com/office/powerpoint/2010/main" val="2534900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5" name="CustomShape 2"/>
          <p:cNvSpPr/>
          <p:nvPr/>
        </p:nvSpPr>
        <p:spPr>
          <a:xfrm>
            <a:off x="867747" y="2155371"/>
            <a:ext cx="10201533" cy="2923877"/>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marL="343080" indent="-339480" algn="just">
              <a:lnSpc>
                <a:spcPct val="100000"/>
              </a:lnSpc>
              <a:buClr>
                <a:srgbClr val="000000"/>
              </a:buClr>
              <a:buFont typeface="Wingdings" charset="2"/>
              <a:buChar char=""/>
            </a:pPr>
            <a:r>
              <a:rPr lang="en-US" sz="1900" b="0" strike="noStrike" spc="-1" dirty="0">
                <a:solidFill>
                  <a:srgbClr val="000000"/>
                </a:solidFill>
                <a:latin typeface="Avenir Next LT Pro" panose="020B0504020202020204" pitchFamily="34" charset="0"/>
                <a:ea typeface="DejaVu Sans"/>
              </a:rPr>
              <a:t>Only relevant cross-examination and other questions may be asked of a party or witness.</a:t>
            </a:r>
            <a:endParaRPr lang="en-US" sz="1900" b="0" strike="noStrike" spc="-1" dirty="0">
              <a:latin typeface="Avenir Next LT Pro" panose="020B0504020202020204" pitchFamily="34" charset="0"/>
            </a:endParaRPr>
          </a:p>
          <a:p>
            <a:pPr algn="just">
              <a:lnSpc>
                <a:spcPct val="100000"/>
              </a:lnSpc>
            </a:pPr>
            <a:endParaRPr lang="en-US" sz="1900" b="0" strike="noStrike" spc="-1" dirty="0">
              <a:latin typeface="Avenir Next LT Pro" panose="020B0504020202020204" pitchFamily="34" charset="0"/>
            </a:endParaRPr>
          </a:p>
          <a:p>
            <a:pPr marL="343080" indent="-339480" algn="just">
              <a:lnSpc>
                <a:spcPct val="100000"/>
              </a:lnSpc>
              <a:buClr>
                <a:srgbClr val="000000"/>
              </a:buClr>
              <a:buFont typeface="Wingdings" charset="2"/>
              <a:buChar char=""/>
            </a:pPr>
            <a:r>
              <a:rPr lang="en-US" sz="1900" b="0" strike="noStrike" spc="-1" dirty="0">
                <a:solidFill>
                  <a:srgbClr val="000000"/>
                </a:solidFill>
                <a:highlight>
                  <a:srgbClr val="FFFF00"/>
                </a:highlight>
                <a:latin typeface="Avenir Next LT Pro" panose="020B0504020202020204" pitchFamily="34" charset="0"/>
                <a:ea typeface="DejaVu Sans"/>
              </a:rPr>
              <a:t>BEFORE a complainant, respondent, or witness answers a cross-examination or other question, the Decision-maker(s) must:</a:t>
            </a:r>
            <a:endParaRPr lang="en-US" sz="1900" b="0" strike="noStrike" spc="-1" dirty="0">
              <a:highlight>
                <a:srgbClr val="FFFF00"/>
              </a:highlight>
              <a:latin typeface="Avenir Next LT Pro" panose="020B0504020202020204" pitchFamily="34" charset="0"/>
            </a:endParaRPr>
          </a:p>
          <a:p>
            <a:pPr marL="1143000" lvl="2" indent="-225000" algn="just">
              <a:lnSpc>
                <a:spcPct val="100000"/>
              </a:lnSpc>
              <a:buClr>
                <a:srgbClr val="000000"/>
              </a:buClr>
              <a:buFont typeface="Wingdings" charset="2"/>
              <a:buChar char=""/>
            </a:pPr>
            <a:r>
              <a:rPr lang="en-US" sz="1900" b="0" strike="noStrike" spc="-1" dirty="0">
                <a:solidFill>
                  <a:srgbClr val="000000"/>
                </a:solidFill>
                <a:highlight>
                  <a:srgbClr val="FFFF00"/>
                </a:highlight>
                <a:latin typeface="Avenir Next LT Pro" panose="020B0504020202020204" pitchFamily="34" charset="0"/>
                <a:ea typeface="DejaVu Sans"/>
              </a:rPr>
              <a:t>First determine whether the question is relevant and</a:t>
            </a:r>
            <a:endParaRPr lang="en-US" sz="1900" b="0" strike="noStrike" spc="-1" dirty="0">
              <a:highlight>
                <a:srgbClr val="FFFF00"/>
              </a:highlight>
              <a:latin typeface="Avenir Next LT Pro" panose="020B0504020202020204" pitchFamily="34" charset="0"/>
            </a:endParaRPr>
          </a:p>
          <a:p>
            <a:pPr marL="1143000" lvl="2" indent="-225000" algn="just">
              <a:lnSpc>
                <a:spcPct val="100000"/>
              </a:lnSpc>
              <a:buClr>
                <a:srgbClr val="000000"/>
              </a:buClr>
              <a:buFont typeface="Wingdings" charset="2"/>
              <a:buChar char=""/>
            </a:pPr>
            <a:r>
              <a:rPr lang="en-US" sz="1900" b="0" strike="noStrike" spc="-1" dirty="0">
                <a:solidFill>
                  <a:srgbClr val="000000"/>
                </a:solidFill>
                <a:highlight>
                  <a:srgbClr val="FFFF00"/>
                </a:highlight>
                <a:latin typeface="Avenir Next LT Pro" panose="020B0504020202020204" pitchFamily="34" charset="0"/>
                <a:ea typeface="DejaVu Sans"/>
              </a:rPr>
              <a:t>Explain any decision to exclude a question as not relevant.</a:t>
            </a:r>
            <a:endParaRPr lang="en-US" sz="1900" b="0" strike="noStrike" spc="-1" dirty="0">
              <a:highlight>
                <a:srgbClr val="FFFF00"/>
              </a:highlight>
              <a:latin typeface="Avenir Next LT Pro" panose="020B0504020202020204" pitchFamily="34" charset="0"/>
            </a:endParaRPr>
          </a:p>
          <a:p>
            <a:pPr algn="just">
              <a:lnSpc>
                <a:spcPct val="100000"/>
              </a:lnSpc>
            </a:pPr>
            <a:endParaRPr lang="en-US" sz="1900" b="0" strike="noStrike" spc="-1" dirty="0">
              <a:latin typeface="Avenir Next LT Pro" panose="020B0504020202020204" pitchFamily="34" charset="0"/>
            </a:endParaRPr>
          </a:p>
          <a:p>
            <a:pPr marL="343080" indent="-339480" algn="just">
              <a:lnSpc>
                <a:spcPct val="100000"/>
              </a:lnSpc>
              <a:buClr>
                <a:srgbClr val="000000"/>
              </a:buClr>
              <a:buFont typeface="Wingdings" charset="2"/>
              <a:buChar char=""/>
            </a:pPr>
            <a:r>
              <a:rPr lang="en-US" sz="1900" b="0" strike="noStrike" spc="-1" dirty="0">
                <a:solidFill>
                  <a:srgbClr val="000000"/>
                </a:solidFill>
                <a:latin typeface="Avenir Next LT Pro" panose="020B0504020202020204" pitchFamily="34" charset="0"/>
                <a:ea typeface="DejaVu Sans"/>
              </a:rPr>
              <a:t>If a party does not have an advisor present at a hearing, the College must provide an advisor without fee or charge to conduct cross-examination on behalf of that party.</a:t>
            </a:r>
            <a:endParaRPr lang="en-US" sz="1900" b="0" strike="noStrike" spc="-1" dirty="0">
              <a:latin typeface="Avenir Next LT Pro" panose="020B0504020202020204" pitchFamily="34" charset="0"/>
            </a:endParaRPr>
          </a:p>
          <a:p>
            <a:pPr marL="2160" algn="just">
              <a:lnSpc>
                <a:spcPct val="100000"/>
              </a:lnSpc>
            </a:pPr>
            <a:endParaRPr lang="en-US" sz="1900" b="0" strike="noStrike" spc="-1" dirty="0">
              <a:latin typeface="Arial"/>
            </a:endParaRPr>
          </a:p>
        </p:txBody>
      </p:sp>
      <p:sp>
        <p:nvSpPr>
          <p:cNvPr id="496" name="CustomShape 3"/>
          <p:cNvSpPr/>
          <p:nvPr/>
        </p:nvSpPr>
        <p:spPr>
          <a:xfrm>
            <a:off x="540540" y="417706"/>
            <a:ext cx="10990800" cy="6379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7000"/>
              </a:lnSpc>
              <a:spcAft>
                <a:spcPts val="799"/>
              </a:spcAft>
            </a:pPr>
            <a:r>
              <a:rPr lang="en-US" sz="4000" dirty="0">
                <a:solidFill>
                  <a:srgbClr val="124114"/>
                </a:solidFill>
                <a:latin typeface="Garamond" panose="02020404030301010803" pitchFamily="18" charset="0"/>
                <a:ea typeface="+mj-ea"/>
                <a:cs typeface="+mj-cs"/>
              </a:rPr>
              <a:t>Title IX Grievance Process: Live Hearings</a:t>
            </a:r>
          </a:p>
        </p:txBody>
      </p:sp>
      <p:sp>
        <p:nvSpPr>
          <p:cNvPr id="2" name="Slide Number Placeholder 1">
            <a:extLst>
              <a:ext uri="{FF2B5EF4-FFF2-40B4-BE49-F238E27FC236}">
                <a16:creationId xmlns:a16="http://schemas.microsoft.com/office/drawing/2014/main" id="{A5323D63-E184-B9CE-04D2-1289B32F2EC0}"/>
              </a:ext>
            </a:extLst>
          </p:cNvPr>
          <p:cNvSpPr>
            <a:spLocks noGrp="1"/>
          </p:cNvSpPr>
          <p:nvPr>
            <p:ph type="sldNum" sz="quarter" idx="10"/>
          </p:nvPr>
        </p:nvSpPr>
        <p:spPr/>
        <p:txBody>
          <a:bodyPr/>
          <a:lstStyle/>
          <a:p>
            <a:fld id="{D5472318-D2C0-4B0A-B853-8CDC6E5DBB7E}" type="slidenum">
              <a:rPr lang="en-ID" smtClean="0"/>
              <a:pPr/>
              <a:t>60</a:t>
            </a:fld>
            <a:endParaRPr lang="en-ID" dirty="0"/>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EA98BF-141D-4211-B230-0665C8FB83EE}"/>
              </a:ext>
            </a:extLst>
          </p:cNvPr>
          <p:cNvSpPr txBox="1"/>
          <p:nvPr/>
        </p:nvSpPr>
        <p:spPr>
          <a:xfrm>
            <a:off x="637953" y="329609"/>
            <a:ext cx="7187610" cy="707886"/>
          </a:xfrm>
          <a:prstGeom prst="rect">
            <a:avLst/>
          </a:prstGeom>
          <a:noFill/>
        </p:spPr>
        <p:txBody>
          <a:bodyPr wrap="square" rtlCol="0">
            <a:spAutoFit/>
          </a:bodyPr>
          <a:lstStyle/>
          <a:p>
            <a:r>
              <a:rPr lang="en-US" sz="4000" dirty="0">
                <a:solidFill>
                  <a:srgbClr val="124114"/>
                </a:solidFill>
                <a:latin typeface="Garamond" panose="02020404030301010803" pitchFamily="18" charset="0"/>
                <a:ea typeface="+mj-ea"/>
                <a:cs typeface="+mj-cs"/>
              </a:rPr>
              <a:t>What</a:t>
            </a:r>
            <a:r>
              <a:rPr lang="en-US" sz="3600" b="1" dirty="0">
                <a:latin typeface="Garamond" panose="02020404030301010803" pitchFamily="18" charset="0"/>
              </a:rPr>
              <a:t> </a:t>
            </a:r>
            <a:r>
              <a:rPr lang="en-US" sz="4000" dirty="0">
                <a:solidFill>
                  <a:srgbClr val="124114"/>
                </a:solidFill>
                <a:latin typeface="Garamond" panose="02020404030301010803" pitchFamily="18" charset="0"/>
                <a:ea typeface="+mj-ea"/>
                <a:cs typeface="+mj-cs"/>
              </a:rPr>
              <a:t>Questions are Not Relevant?</a:t>
            </a:r>
          </a:p>
        </p:txBody>
      </p:sp>
      <p:sp>
        <p:nvSpPr>
          <p:cNvPr id="4" name="TextBox 3">
            <a:extLst>
              <a:ext uri="{FF2B5EF4-FFF2-40B4-BE49-F238E27FC236}">
                <a16:creationId xmlns:a16="http://schemas.microsoft.com/office/drawing/2014/main" id="{375529CD-A3E0-4848-A2BD-BB794753D988}"/>
              </a:ext>
            </a:extLst>
          </p:cNvPr>
          <p:cNvSpPr txBox="1"/>
          <p:nvPr/>
        </p:nvSpPr>
        <p:spPr>
          <a:xfrm>
            <a:off x="967563" y="1730299"/>
            <a:ext cx="10175358"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Next LT Pro" panose="020B0504020202020204" pitchFamily="34" charset="0"/>
                <a:cs typeface="Arial" panose="020B0604020202020204" pitchFamily="34" charset="0"/>
              </a:rPr>
              <a:t>Questions and evidence about the complainant’s sexual predisposition or prior sexual behavior are not relevant.</a:t>
            </a:r>
          </a:p>
          <a:p>
            <a:pPr marL="742950" lvl="1" indent="-285750">
              <a:buFont typeface="Arial" panose="020B0604020202020204" pitchFamily="34" charset="0"/>
              <a:buChar char="•"/>
            </a:pPr>
            <a:r>
              <a:rPr lang="en-US" sz="2800" dirty="0">
                <a:latin typeface="Avenir Next LT Pro" panose="020B0504020202020204" pitchFamily="34" charset="0"/>
                <a:cs typeface="Arial" panose="020B0604020202020204" pitchFamily="34" charset="0"/>
              </a:rPr>
              <a:t>Unless such questions and evidence about prior sexual behavior are offered to prove that someone other than the respondent committed the alleged conduct, or</a:t>
            </a:r>
          </a:p>
          <a:p>
            <a:pPr lvl="1"/>
            <a:endParaRPr lang="en-US" sz="2800" dirty="0">
              <a:latin typeface="Avenir Next LT Pro" panose="020B0504020202020204" pitchFamily="34" charset="0"/>
              <a:cs typeface="Arial" panose="020B0604020202020204" pitchFamily="34" charset="0"/>
            </a:endParaRPr>
          </a:p>
          <a:p>
            <a:pPr marL="742950" lvl="1" indent="-285750">
              <a:buFont typeface="Arial" panose="020B0604020202020204" pitchFamily="34" charset="0"/>
              <a:buChar char="•"/>
            </a:pPr>
            <a:r>
              <a:rPr lang="en-US" sz="2800" dirty="0">
                <a:latin typeface="Avenir Next LT Pro" panose="020B0504020202020204" pitchFamily="34" charset="0"/>
                <a:cs typeface="Arial" panose="020B0604020202020204" pitchFamily="34" charset="0"/>
              </a:rPr>
              <a:t>If the questions and evidence concern specific incidents of the complainant's prior sexual behavior with respect to the respondent and are offered to prove consent</a:t>
            </a:r>
            <a:r>
              <a:rPr lang="en-US" dirty="0">
                <a:latin typeface="Avenir Next LT Pro" panose="020B0504020202020204" pitchFamily="34" charset="0"/>
              </a:rPr>
              <a:t>. </a:t>
            </a:r>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BFC8C50D-BDAC-C3CE-6749-742B5F0011C4}"/>
              </a:ext>
            </a:extLst>
          </p:cNvPr>
          <p:cNvSpPr>
            <a:spLocks noGrp="1"/>
          </p:cNvSpPr>
          <p:nvPr>
            <p:ph type="sldNum" sz="quarter" idx="10"/>
          </p:nvPr>
        </p:nvSpPr>
        <p:spPr/>
        <p:txBody>
          <a:bodyPr/>
          <a:lstStyle/>
          <a:p>
            <a:fld id="{D5472318-D2C0-4B0A-B853-8CDC6E5DBB7E}" type="slidenum">
              <a:rPr lang="en-ID" smtClean="0"/>
              <a:pPr/>
              <a:t>61</a:t>
            </a:fld>
            <a:endParaRPr lang="en-ID" dirty="0"/>
          </a:p>
        </p:txBody>
      </p:sp>
    </p:spTree>
    <p:extLst>
      <p:ext uri="{BB962C8B-B14F-4D97-AF65-F5344CB8AC3E}">
        <p14:creationId xmlns:p14="http://schemas.microsoft.com/office/powerpoint/2010/main" val="2954474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2"/>
          <p:cNvSpPr/>
          <p:nvPr/>
        </p:nvSpPr>
        <p:spPr>
          <a:xfrm>
            <a:off x="871537" y="1311119"/>
            <a:ext cx="10472737" cy="4652364"/>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marL="343080" indent="-339480" algn="just">
              <a:lnSpc>
                <a:spcPct val="100000"/>
              </a:lnSpc>
              <a:buClr>
                <a:srgbClr val="000000"/>
              </a:buClr>
              <a:buFont typeface="Wingdings" charset="2"/>
              <a:buChar char=""/>
            </a:pPr>
            <a:r>
              <a:rPr lang="en-US" sz="1900" b="0" strike="noStrike" spc="-1" dirty="0">
                <a:solidFill>
                  <a:srgbClr val="000000"/>
                </a:solidFill>
                <a:latin typeface="Avenir Next LT Pro" panose="020B0504020202020204" pitchFamily="34" charset="0"/>
                <a:ea typeface="DejaVu Sans"/>
              </a:rPr>
              <a:t>A Decision-maker cannot rely  on any statement of a party or witness that does not submit to cross-examination in reaching a determination regarding responsibility:</a:t>
            </a:r>
          </a:p>
          <a:p>
            <a:pPr marL="343080" indent="-339480" algn="just">
              <a:lnSpc>
                <a:spcPct val="100000"/>
              </a:lnSpc>
              <a:buClr>
                <a:srgbClr val="000000"/>
              </a:buClr>
              <a:buFont typeface="Wingdings" charset="2"/>
              <a:buChar char=""/>
            </a:pPr>
            <a:endParaRPr lang="en-US" sz="1900" b="0" strike="noStrike" spc="-1" dirty="0">
              <a:latin typeface="Avenir Next LT Pro" panose="020B0504020202020204" pitchFamily="34" charset="0"/>
            </a:endParaRPr>
          </a:p>
          <a:p>
            <a:pPr marL="743040" indent="-281520" algn="just">
              <a:lnSpc>
                <a:spcPct val="107000"/>
              </a:lnSpc>
              <a:spcAft>
                <a:spcPts val="799"/>
              </a:spcAft>
              <a:buClr>
                <a:srgbClr val="000000"/>
              </a:buClr>
              <a:buFont typeface="Courier New"/>
              <a:buChar char="o"/>
            </a:pPr>
            <a:r>
              <a:rPr lang="en-US" sz="1900" b="0" strike="noStrike" spc="-1" dirty="0">
                <a:solidFill>
                  <a:srgbClr val="000000"/>
                </a:solidFill>
                <a:latin typeface="Avenir Next LT Pro" panose="020B0504020202020204" pitchFamily="34" charset="0"/>
                <a:ea typeface="DejaVu Sans"/>
              </a:rPr>
              <a:t>Hearings may be conducted with all parties physically present in the same geographic location or, </a:t>
            </a:r>
            <a:endParaRPr lang="en-US" sz="1900" b="0" strike="noStrike" spc="-1" dirty="0">
              <a:latin typeface="Avenir Next LT Pro" panose="020B0504020202020204" pitchFamily="34" charset="0"/>
            </a:endParaRPr>
          </a:p>
          <a:p>
            <a:pPr marL="743040" indent="-281520" algn="just">
              <a:lnSpc>
                <a:spcPct val="107000"/>
              </a:lnSpc>
              <a:spcAft>
                <a:spcPts val="799"/>
              </a:spcAft>
              <a:buClr>
                <a:srgbClr val="000000"/>
              </a:buClr>
              <a:buFont typeface="Courier New"/>
              <a:buChar char="o"/>
            </a:pPr>
            <a:r>
              <a:rPr lang="en-US" sz="1900" b="0" strike="noStrike" spc="-1" dirty="0">
                <a:solidFill>
                  <a:srgbClr val="000000"/>
                </a:solidFill>
                <a:latin typeface="Avenir Next LT Pro" panose="020B0504020202020204" pitchFamily="34" charset="0"/>
                <a:ea typeface="DejaVu Sans"/>
              </a:rPr>
              <a:t>At the College’s discretion,  </a:t>
            </a:r>
            <a:endParaRPr lang="en-US" sz="1900" b="0" strike="noStrike" spc="-1" dirty="0">
              <a:latin typeface="Avenir Next LT Pro" panose="020B0504020202020204" pitchFamily="34" charset="0"/>
            </a:endParaRPr>
          </a:p>
          <a:p>
            <a:pPr marL="743040" lvl="1" indent="-281520" algn="just">
              <a:lnSpc>
                <a:spcPct val="100000"/>
              </a:lnSpc>
              <a:buClr>
                <a:srgbClr val="000000"/>
              </a:buClr>
              <a:buFont typeface="Courier New"/>
              <a:buChar char="o"/>
            </a:pPr>
            <a:r>
              <a:rPr lang="en-US" sz="1900" b="0" strike="noStrike" spc="-1" dirty="0">
                <a:solidFill>
                  <a:srgbClr val="000000"/>
                </a:solidFill>
                <a:latin typeface="Avenir Next LT Pro" panose="020B0504020202020204" pitchFamily="34" charset="0"/>
                <a:ea typeface="DejaVu Sans"/>
              </a:rPr>
              <a:t>Any or all parties, witnesses, and other participants may appear at the live hearing virtually, with technology enabling participants simultaneously to see and hear each other.”</a:t>
            </a:r>
            <a:endParaRPr lang="en-US" sz="1900" b="0" strike="noStrike" spc="-1" dirty="0">
              <a:latin typeface="Avenir Next LT Pro" panose="020B0504020202020204" pitchFamily="34" charset="0"/>
            </a:endParaRPr>
          </a:p>
          <a:p>
            <a:pPr algn="just">
              <a:lnSpc>
                <a:spcPct val="100000"/>
              </a:lnSpc>
            </a:pPr>
            <a:endParaRPr lang="en-US" sz="1900" b="0" strike="noStrike" spc="-1" dirty="0">
              <a:latin typeface="Avenir Next LT Pro" panose="020B0504020202020204" pitchFamily="34" charset="0"/>
            </a:endParaRPr>
          </a:p>
          <a:p>
            <a:pPr marL="343080" indent="-339480" algn="just">
              <a:lnSpc>
                <a:spcPct val="100000"/>
              </a:lnSpc>
              <a:buClr>
                <a:srgbClr val="000000"/>
              </a:buClr>
              <a:buFont typeface="Wingdings" charset="2"/>
              <a:buChar char=""/>
            </a:pPr>
            <a:r>
              <a:rPr lang="en-US" sz="1900" b="0" strike="noStrike" spc="-1" dirty="0">
                <a:solidFill>
                  <a:srgbClr val="000000"/>
                </a:solidFill>
                <a:latin typeface="Avenir Next LT Pro" panose="020B0504020202020204" pitchFamily="34" charset="0"/>
                <a:ea typeface="DejaVu Sans"/>
              </a:rPr>
              <a:t>Colleges holding hearings must create audio or audiovisual recordings, or a transcript, of the hearing and make it available to the parties. </a:t>
            </a:r>
          </a:p>
          <a:p>
            <a:pPr marL="3600" algn="just">
              <a:lnSpc>
                <a:spcPct val="100000"/>
              </a:lnSpc>
              <a:buClr>
                <a:srgbClr val="000000"/>
              </a:buClr>
            </a:pPr>
            <a:endParaRPr lang="en-US" sz="1900" b="0" strike="noStrike" spc="-1" dirty="0">
              <a:solidFill>
                <a:srgbClr val="000000"/>
              </a:solidFill>
              <a:latin typeface="Avenir Next LT Pro" panose="020B0504020202020204" pitchFamily="34" charset="0"/>
              <a:ea typeface="DejaVu Sans"/>
            </a:endParaRPr>
          </a:p>
          <a:p>
            <a:pPr marL="343080" indent="-339480" algn="just">
              <a:lnSpc>
                <a:spcPct val="100000"/>
              </a:lnSpc>
              <a:buClr>
                <a:srgbClr val="000000"/>
              </a:buClr>
              <a:buFont typeface="Wingdings" charset="2"/>
              <a:buChar char=""/>
            </a:pPr>
            <a:r>
              <a:rPr lang="en-US" sz="1900" b="0" strike="noStrike" spc="-1" dirty="0">
                <a:solidFill>
                  <a:srgbClr val="000000"/>
                </a:solidFill>
                <a:latin typeface="Avenir Next LT Pro" panose="020B0504020202020204" pitchFamily="34" charset="0"/>
                <a:ea typeface="DejaVu Sans"/>
              </a:rPr>
              <a:t>Title IX regulations require that the Decision-maker receive training on the technology to be used in any such hearing and to post the training on its website.</a:t>
            </a:r>
            <a:endParaRPr lang="en-US" sz="1900" b="0" strike="noStrike" spc="-1" dirty="0">
              <a:latin typeface="Avenir Next LT Pro" panose="020B0504020202020204" pitchFamily="34" charset="0"/>
            </a:endParaRPr>
          </a:p>
        </p:txBody>
      </p:sp>
      <p:sp>
        <p:nvSpPr>
          <p:cNvPr id="501" name="CustomShape 3"/>
          <p:cNvSpPr/>
          <p:nvPr/>
        </p:nvSpPr>
        <p:spPr>
          <a:xfrm>
            <a:off x="501728" y="363484"/>
            <a:ext cx="10990800" cy="63793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7000"/>
              </a:lnSpc>
              <a:spcAft>
                <a:spcPts val="799"/>
              </a:spcAft>
            </a:pPr>
            <a:r>
              <a:rPr lang="en-US" sz="4000" dirty="0">
                <a:solidFill>
                  <a:srgbClr val="124114"/>
                </a:solidFill>
                <a:latin typeface="Garamond" panose="02020404030301010803" pitchFamily="18" charset="0"/>
                <a:ea typeface="+mj-ea"/>
                <a:cs typeface="+mj-cs"/>
              </a:rPr>
              <a:t>Title IX Grievance Process: Live Hearings</a:t>
            </a:r>
          </a:p>
        </p:txBody>
      </p:sp>
      <p:sp>
        <p:nvSpPr>
          <p:cNvPr id="2" name="Slide Number Placeholder 1">
            <a:extLst>
              <a:ext uri="{FF2B5EF4-FFF2-40B4-BE49-F238E27FC236}">
                <a16:creationId xmlns:a16="http://schemas.microsoft.com/office/drawing/2014/main" id="{3E213FD3-3B31-3908-4C35-874FC9C96B1A}"/>
              </a:ext>
            </a:extLst>
          </p:cNvPr>
          <p:cNvSpPr>
            <a:spLocks noGrp="1"/>
          </p:cNvSpPr>
          <p:nvPr>
            <p:ph type="sldNum" sz="quarter" idx="10"/>
          </p:nvPr>
        </p:nvSpPr>
        <p:spPr/>
        <p:txBody>
          <a:bodyPr/>
          <a:lstStyle/>
          <a:p>
            <a:fld id="{D5472318-D2C0-4B0A-B853-8CDC6E5DBB7E}" type="slidenum">
              <a:rPr lang="en-ID" smtClean="0"/>
              <a:pPr/>
              <a:t>62</a:t>
            </a:fld>
            <a:endParaRPr lang="en-ID"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E123-CC90-48BA-8943-5F66605AA8A8}"/>
              </a:ext>
            </a:extLst>
          </p:cNvPr>
          <p:cNvSpPr>
            <a:spLocks noGrp="1"/>
          </p:cNvSpPr>
          <p:nvPr>
            <p:ph type="title"/>
          </p:nvPr>
        </p:nvSpPr>
        <p:spPr/>
        <p:txBody>
          <a:bodyPr/>
          <a:lstStyle/>
          <a:p>
            <a:r>
              <a:rPr lang="en-US" dirty="0"/>
              <a:t>Live Hearings Procedures</a:t>
            </a:r>
          </a:p>
        </p:txBody>
      </p:sp>
      <p:sp>
        <p:nvSpPr>
          <p:cNvPr id="3" name="TextBox 2">
            <a:extLst>
              <a:ext uri="{FF2B5EF4-FFF2-40B4-BE49-F238E27FC236}">
                <a16:creationId xmlns:a16="http://schemas.microsoft.com/office/drawing/2014/main" id="{E66186A4-CE8D-46D7-B32A-CE639F44D6B7}"/>
              </a:ext>
            </a:extLst>
          </p:cNvPr>
          <p:cNvSpPr txBox="1"/>
          <p:nvPr/>
        </p:nvSpPr>
        <p:spPr>
          <a:xfrm>
            <a:off x="4231758" y="435935"/>
            <a:ext cx="7145079" cy="5940088"/>
          </a:xfrm>
          <a:prstGeom prst="rect">
            <a:avLst/>
          </a:prstGeom>
          <a:noFill/>
        </p:spPr>
        <p:txBody>
          <a:bodyPr wrap="square" rtlCol="0">
            <a:spAutoFit/>
          </a:bodyPr>
          <a:lstStyle/>
          <a:p>
            <a:r>
              <a:rPr lang="en-US" sz="2000" dirty="0">
                <a:latin typeface="Avenir Next LT Pro" panose="020B0504020202020204" pitchFamily="34" charset="0"/>
                <a:cs typeface="Arial" panose="020B0604020202020204" pitchFamily="34" charset="0"/>
              </a:rPr>
              <a:t>At the hearing: </a:t>
            </a:r>
          </a:p>
          <a:p>
            <a:pPr marL="285750" indent="-285750">
              <a:buFont typeface="Arial" panose="020B0604020202020204" pitchFamily="34" charset="0"/>
              <a:buChar char="•"/>
            </a:pPr>
            <a:r>
              <a:rPr lang="en-US" sz="2000" dirty="0">
                <a:latin typeface="Avenir Next LT Pro" panose="020B0504020202020204" pitchFamily="34" charset="0"/>
                <a:cs typeface="Arial" panose="020B0604020202020204" pitchFamily="34" charset="0"/>
              </a:rPr>
              <a:t>Separate Rooms and Virtual Participation</a:t>
            </a:r>
          </a:p>
          <a:p>
            <a:pPr marL="742950" lvl="1" indent="-285750">
              <a:buFont typeface="Arial" panose="020B0604020202020204" pitchFamily="34" charset="0"/>
              <a:buChar char="•"/>
            </a:pPr>
            <a:r>
              <a:rPr lang="en-US" sz="2000" dirty="0">
                <a:latin typeface="Avenir Next LT Pro" panose="020B0504020202020204" pitchFamily="34" charset="0"/>
                <a:cs typeface="Arial" panose="020B0604020202020204" pitchFamily="34" charset="0"/>
              </a:rPr>
              <a:t>At the request of either party, the College will provide for the hearing to occur with the parties located in separate rooms with technology enabling the Decision-Maker and the parties to simultaneously see and hear the participants answering questions. </a:t>
            </a:r>
          </a:p>
          <a:p>
            <a:pPr lvl="1"/>
            <a:endParaRPr lang="en-US" sz="2000" dirty="0">
              <a:latin typeface="Avenir Next LT Pro" panose="020B05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venir Next LT Pro" panose="020B0504020202020204" pitchFamily="34" charset="0"/>
                <a:cs typeface="Arial" panose="020B0604020202020204" pitchFamily="34" charset="0"/>
              </a:rPr>
              <a:t>Privileged Information Excluded</a:t>
            </a:r>
          </a:p>
          <a:p>
            <a:pPr marL="742950" lvl="1" indent="-285750">
              <a:buFont typeface="Arial" panose="020B0604020202020204" pitchFamily="34" charset="0"/>
              <a:buChar char="•"/>
            </a:pPr>
            <a:r>
              <a:rPr lang="en-US" sz="2000" dirty="0">
                <a:latin typeface="Avenir Next LT Pro" panose="020B0504020202020204" pitchFamily="34" charset="0"/>
                <a:cs typeface="Arial" panose="020B0604020202020204" pitchFamily="34" charset="0"/>
              </a:rPr>
              <a:t>No person will be required to disclose information protected under a legally recognized privilege. </a:t>
            </a:r>
          </a:p>
          <a:p>
            <a:pPr lvl="1"/>
            <a:endParaRPr lang="en-US" sz="2000" dirty="0">
              <a:latin typeface="Avenir Next LT Pro" panose="020B05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venir Next LT Pro" panose="020B0504020202020204" pitchFamily="34" charset="0"/>
                <a:cs typeface="Arial" panose="020B0604020202020204" pitchFamily="34" charset="0"/>
              </a:rPr>
              <a:t>Advisor of Choice</a:t>
            </a:r>
          </a:p>
          <a:p>
            <a:pPr marL="742950" lvl="1" indent="-285750">
              <a:buFont typeface="Arial" panose="020B0604020202020204" pitchFamily="34" charset="0"/>
              <a:buChar char="•"/>
            </a:pPr>
            <a:r>
              <a:rPr lang="en-US" sz="2000" u="sng" dirty="0">
                <a:latin typeface="Avenir Next LT Pro" panose="020B0504020202020204" pitchFamily="34" charset="0"/>
                <a:cs typeface="Arial" panose="020B0604020202020204" pitchFamily="34" charset="0"/>
              </a:rPr>
              <a:t>Each party must have an advisor</a:t>
            </a:r>
            <a:r>
              <a:rPr lang="en-US" sz="2000" dirty="0">
                <a:latin typeface="Avenir Next LT Pro" panose="020B0504020202020204" pitchFamily="34" charset="0"/>
                <a:cs typeface="Arial" panose="020B0604020202020204" pitchFamily="34" charset="0"/>
              </a:rPr>
              <a:t>. If a party does not have an advisor, the college must provide one. Advisors are not permitted to actively participate in the hearing, except for asking questions of the other party and witnesses. Witnesses may also have an advisor of their choice at the hearing. </a:t>
            </a:r>
          </a:p>
        </p:txBody>
      </p:sp>
      <p:sp>
        <p:nvSpPr>
          <p:cNvPr id="4" name="Slide Number Placeholder 3">
            <a:extLst>
              <a:ext uri="{FF2B5EF4-FFF2-40B4-BE49-F238E27FC236}">
                <a16:creationId xmlns:a16="http://schemas.microsoft.com/office/drawing/2014/main" id="{BEA683AE-A829-1CB2-D450-2ADA991183B9}"/>
              </a:ext>
            </a:extLst>
          </p:cNvPr>
          <p:cNvSpPr>
            <a:spLocks noGrp="1"/>
          </p:cNvSpPr>
          <p:nvPr>
            <p:ph type="sldNum" sz="quarter" idx="10"/>
          </p:nvPr>
        </p:nvSpPr>
        <p:spPr/>
        <p:txBody>
          <a:bodyPr/>
          <a:lstStyle/>
          <a:p>
            <a:fld id="{D5472318-D2C0-4B0A-B853-8CDC6E5DBB7E}" type="slidenum">
              <a:rPr lang="en-ID" smtClean="0"/>
              <a:pPr/>
              <a:t>63</a:t>
            </a:fld>
            <a:endParaRPr lang="en-ID" dirty="0"/>
          </a:p>
        </p:txBody>
      </p:sp>
    </p:spTree>
    <p:extLst>
      <p:ext uri="{BB962C8B-B14F-4D97-AF65-F5344CB8AC3E}">
        <p14:creationId xmlns:p14="http://schemas.microsoft.com/office/powerpoint/2010/main" val="575988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E123-CC90-48BA-8943-5F66605AA8A8}"/>
              </a:ext>
            </a:extLst>
          </p:cNvPr>
          <p:cNvSpPr>
            <a:spLocks noGrp="1"/>
          </p:cNvSpPr>
          <p:nvPr>
            <p:ph type="title"/>
          </p:nvPr>
        </p:nvSpPr>
        <p:spPr>
          <a:xfrm>
            <a:off x="329530" y="741140"/>
            <a:ext cx="3115419" cy="4709810"/>
          </a:xfrm>
        </p:spPr>
        <p:txBody>
          <a:bodyPr/>
          <a:lstStyle/>
          <a:p>
            <a:r>
              <a:rPr lang="en-US" dirty="0"/>
              <a:t>Questioning at Live Hearings</a:t>
            </a:r>
          </a:p>
        </p:txBody>
      </p:sp>
      <p:sp>
        <p:nvSpPr>
          <p:cNvPr id="3" name="TextBox 2">
            <a:extLst>
              <a:ext uri="{FF2B5EF4-FFF2-40B4-BE49-F238E27FC236}">
                <a16:creationId xmlns:a16="http://schemas.microsoft.com/office/drawing/2014/main" id="{E66186A4-CE8D-46D7-B32A-CE639F44D6B7}"/>
              </a:ext>
            </a:extLst>
          </p:cNvPr>
          <p:cNvSpPr txBox="1"/>
          <p:nvPr/>
        </p:nvSpPr>
        <p:spPr>
          <a:xfrm>
            <a:off x="4338084" y="850605"/>
            <a:ext cx="7091916"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venir Next LT Pro" panose="020B0504020202020204" pitchFamily="34" charset="0"/>
              </a:rPr>
              <a:t>The Decision-Maker may ask questions of parties and witnesses. </a:t>
            </a:r>
          </a:p>
          <a:p>
            <a:endParaRPr lang="en-US" sz="2400"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0831FAF-24F7-E646-83CF-0AF6C1FCBAB7}"/>
              </a:ext>
            </a:extLst>
          </p:cNvPr>
          <p:cNvSpPr>
            <a:spLocks noGrp="1"/>
          </p:cNvSpPr>
          <p:nvPr>
            <p:ph type="sldNum" sz="quarter" idx="10"/>
          </p:nvPr>
        </p:nvSpPr>
        <p:spPr/>
        <p:txBody>
          <a:bodyPr/>
          <a:lstStyle/>
          <a:p>
            <a:fld id="{D5472318-D2C0-4B0A-B853-8CDC6E5DBB7E}" type="slidenum">
              <a:rPr lang="en-ID" smtClean="0"/>
              <a:pPr/>
              <a:t>64</a:t>
            </a:fld>
            <a:endParaRPr lang="en-ID" dirty="0"/>
          </a:p>
        </p:txBody>
      </p:sp>
    </p:spTree>
    <p:extLst>
      <p:ext uri="{BB962C8B-B14F-4D97-AF65-F5344CB8AC3E}">
        <p14:creationId xmlns:p14="http://schemas.microsoft.com/office/powerpoint/2010/main" val="3822161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E123-CC90-48BA-8943-5F66605AA8A8}"/>
              </a:ext>
            </a:extLst>
          </p:cNvPr>
          <p:cNvSpPr>
            <a:spLocks noGrp="1"/>
          </p:cNvSpPr>
          <p:nvPr>
            <p:ph type="title"/>
          </p:nvPr>
        </p:nvSpPr>
        <p:spPr>
          <a:xfrm>
            <a:off x="329530" y="741140"/>
            <a:ext cx="3115419" cy="4709810"/>
          </a:xfrm>
        </p:spPr>
        <p:txBody>
          <a:bodyPr/>
          <a:lstStyle/>
          <a:p>
            <a:r>
              <a:rPr lang="en-US" dirty="0"/>
              <a:t>Questioning at Live Hearings</a:t>
            </a:r>
          </a:p>
        </p:txBody>
      </p:sp>
      <p:sp>
        <p:nvSpPr>
          <p:cNvPr id="3" name="TextBox 2">
            <a:extLst>
              <a:ext uri="{FF2B5EF4-FFF2-40B4-BE49-F238E27FC236}">
                <a16:creationId xmlns:a16="http://schemas.microsoft.com/office/drawing/2014/main" id="{E66186A4-CE8D-46D7-B32A-CE639F44D6B7}"/>
              </a:ext>
            </a:extLst>
          </p:cNvPr>
          <p:cNvSpPr txBox="1"/>
          <p:nvPr/>
        </p:nvSpPr>
        <p:spPr>
          <a:xfrm>
            <a:off x="4338084" y="850605"/>
            <a:ext cx="709191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If a party or witness does not submit to cross-examination at the live hearing, the Decision-Maker must not rely on any statement of that party or witness in reaching a determination regarding responsibility: </a:t>
            </a:r>
          </a:p>
          <a:p>
            <a:endParaRPr lang="en-US" sz="2400" dirty="0">
              <a:latin typeface="Avenir Next LT Pro" panose="020B05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Except that the Decision-Maker cannot draw an inference about the determination regarding responsibility based solely on a party’s or witness’s absence from the live hearing or refusal to answer to cross-examination or other questions. </a:t>
            </a:r>
          </a:p>
        </p:txBody>
      </p:sp>
      <p:sp>
        <p:nvSpPr>
          <p:cNvPr id="4" name="Slide Number Placeholder 3">
            <a:extLst>
              <a:ext uri="{FF2B5EF4-FFF2-40B4-BE49-F238E27FC236}">
                <a16:creationId xmlns:a16="http://schemas.microsoft.com/office/drawing/2014/main" id="{A1C71570-CB61-0CB8-865B-07BAFA5E1FB3}"/>
              </a:ext>
            </a:extLst>
          </p:cNvPr>
          <p:cNvSpPr>
            <a:spLocks noGrp="1"/>
          </p:cNvSpPr>
          <p:nvPr>
            <p:ph type="sldNum" sz="quarter" idx="10"/>
          </p:nvPr>
        </p:nvSpPr>
        <p:spPr/>
        <p:txBody>
          <a:bodyPr/>
          <a:lstStyle/>
          <a:p>
            <a:fld id="{D5472318-D2C0-4B0A-B853-8CDC6E5DBB7E}" type="slidenum">
              <a:rPr lang="en-ID" smtClean="0"/>
              <a:pPr/>
              <a:t>65</a:t>
            </a:fld>
            <a:endParaRPr lang="en-ID" dirty="0"/>
          </a:p>
        </p:txBody>
      </p:sp>
    </p:spTree>
    <p:extLst>
      <p:ext uri="{BB962C8B-B14F-4D97-AF65-F5344CB8AC3E}">
        <p14:creationId xmlns:p14="http://schemas.microsoft.com/office/powerpoint/2010/main" val="2162661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E123-CC90-48BA-8943-5F66605AA8A8}"/>
              </a:ext>
            </a:extLst>
          </p:cNvPr>
          <p:cNvSpPr>
            <a:spLocks noGrp="1"/>
          </p:cNvSpPr>
          <p:nvPr>
            <p:ph type="title"/>
          </p:nvPr>
        </p:nvSpPr>
        <p:spPr>
          <a:xfrm>
            <a:off x="329530" y="741140"/>
            <a:ext cx="3115419" cy="4709810"/>
          </a:xfrm>
        </p:spPr>
        <p:txBody>
          <a:bodyPr/>
          <a:lstStyle/>
          <a:p>
            <a:r>
              <a:rPr lang="en-US" dirty="0"/>
              <a:t>After the hearing </a:t>
            </a:r>
          </a:p>
        </p:txBody>
      </p:sp>
      <p:sp>
        <p:nvSpPr>
          <p:cNvPr id="3" name="TextBox 2">
            <a:extLst>
              <a:ext uri="{FF2B5EF4-FFF2-40B4-BE49-F238E27FC236}">
                <a16:creationId xmlns:a16="http://schemas.microsoft.com/office/drawing/2014/main" id="{E66186A4-CE8D-46D7-B32A-CE639F44D6B7}"/>
              </a:ext>
            </a:extLst>
          </p:cNvPr>
          <p:cNvSpPr txBox="1"/>
          <p:nvPr/>
        </p:nvSpPr>
        <p:spPr>
          <a:xfrm>
            <a:off x="4348066" y="2379305"/>
            <a:ext cx="7081934"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College President (or designee) determines whether the allegations occurred using a </a:t>
            </a:r>
            <a:r>
              <a:rPr lang="en-US" sz="2400" i="1" dirty="0">
                <a:latin typeface="Avenir Next LT Pro" panose="020B0504020202020204" pitchFamily="34" charset="0"/>
                <a:cs typeface="Arial" panose="020B0604020202020204" pitchFamily="34" charset="0"/>
              </a:rPr>
              <a:t>preponderance of the evidence </a:t>
            </a:r>
            <a:r>
              <a:rPr lang="en-US" sz="2400" dirty="0">
                <a:latin typeface="Avenir Next LT Pro" panose="020B0504020202020204" pitchFamily="34" charset="0"/>
                <a:cs typeface="Arial" panose="020B0604020202020204" pitchFamily="34" charset="0"/>
              </a:rPr>
              <a:t>(“more likely than not”) standard.  </a:t>
            </a:r>
          </a:p>
          <a:p>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0FA93EF-1A19-23C9-04D2-B8B3A29FFB0E}"/>
              </a:ext>
            </a:extLst>
          </p:cNvPr>
          <p:cNvSpPr>
            <a:spLocks noGrp="1"/>
          </p:cNvSpPr>
          <p:nvPr>
            <p:ph type="sldNum" sz="quarter" idx="10"/>
          </p:nvPr>
        </p:nvSpPr>
        <p:spPr/>
        <p:txBody>
          <a:bodyPr/>
          <a:lstStyle/>
          <a:p>
            <a:fld id="{D5472318-D2C0-4B0A-B853-8CDC6E5DBB7E}" type="slidenum">
              <a:rPr lang="en-ID" smtClean="0"/>
              <a:pPr/>
              <a:t>66</a:t>
            </a:fld>
            <a:endParaRPr lang="en-ID" dirty="0"/>
          </a:p>
        </p:txBody>
      </p:sp>
    </p:spTree>
    <p:extLst>
      <p:ext uri="{BB962C8B-B14F-4D97-AF65-F5344CB8AC3E}">
        <p14:creationId xmlns:p14="http://schemas.microsoft.com/office/powerpoint/2010/main" val="21716068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CustomShape 2"/>
          <p:cNvSpPr/>
          <p:nvPr/>
        </p:nvSpPr>
        <p:spPr>
          <a:xfrm>
            <a:off x="956930" y="1323753"/>
            <a:ext cx="10545430" cy="4634787"/>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just">
              <a:lnSpc>
                <a:spcPct val="107000"/>
              </a:lnSpc>
            </a:pPr>
            <a:r>
              <a:rPr lang="en-US" sz="2200" b="0" strike="noStrike" spc="-1" dirty="0">
                <a:solidFill>
                  <a:srgbClr val="000000"/>
                </a:solidFill>
                <a:latin typeface="Avenir Next LT Pro" panose="020B0504020202020204" pitchFamily="34" charset="0"/>
                <a:ea typeface="DejaVu Sans"/>
              </a:rPr>
              <a:t>When evaluating the credibility of the complainant, respondent, or any witnesses, the Decision-Maker: </a:t>
            </a:r>
            <a:endParaRPr lang="en-US" sz="2200" b="0" strike="noStrike" spc="-1" dirty="0">
              <a:latin typeface="Avenir Next LT Pro" panose="020B0504020202020204" pitchFamily="34" charset="0"/>
            </a:endParaRPr>
          </a:p>
          <a:p>
            <a:pPr algn="just">
              <a:lnSpc>
                <a:spcPct val="107000"/>
              </a:lnSpc>
            </a:pPr>
            <a:endParaRPr lang="en-US" sz="2200" b="0" strike="noStrike" spc="-1" dirty="0">
              <a:latin typeface="Avenir Next LT Pro" panose="020B0504020202020204" pitchFamily="34" charset="0"/>
            </a:endParaRPr>
          </a:p>
          <a:p>
            <a:pPr marL="573120" indent="-343440" algn="just">
              <a:lnSpc>
                <a:spcPct val="107000"/>
              </a:lnSpc>
              <a:buClr>
                <a:srgbClr val="000000"/>
              </a:buClr>
              <a:buFont typeface="Wingdings" charset="2"/>
              <a:buChar char=""/>
            </a:pPr>
            <a:r>
              <a:rPr lang="en-US" sz="2100" b="0" strike="noStrike" spc="-1" dirty="0">
                <a:solidFill>
                  <a:srgbClr val="000000"/>
                </a:solidFill>
                <a:latin typeface="Avenir Next LT Pro" panose="020B0504020202020204" pitchFamily="34" charset="0"/>
                <a:ea typeface="DejaVu Sans"/>
              </a:rPr>
              <a:t>May not make credibility determinations based on a person’s status as complainant, respondent, or witness.</a:t>
            </a:r>
            <a:endParaRPr lang="en-US" sz="2100" b="0" strike="noStrike" spc="-1" dirty="0">
              <a:latin typeface="Avenir Next LT Pro" panose="020B0504020202020204" pitchFamily="34" charset="0"/>
            </a:endParaRPr>
          </a:p>
          <a:p>
            <a:pPr marL="573120" indent="-343440" algn="just">
              <a:lnSpc>
                <a:spcPct val="107000"/>
              </a:lnSpc>
              <a:buClr>
                <a:srgbClr val="000000"/>
              </a:buClr>
              <a:buFont typeface="Wingdings" charset="2"/>
              <a:buChar char=""/>
            </a:pPr>
            <a:r>
              <a:rPr lang="en-US" sz="2100" b="0" strike="noStrike" spc="-1" dirty="0">
                <a:solidFill>
                  <a:srgbClr val="000000"/>
                </a:solidFill>
                <a:latin typeface="Avenir Next LT Pro" panose="020B0504020202020204" pitchFamily="34" charset="0"/>
                <a:ea typeface="DejaVu Sans"/>
              </a:rPr>
              <a:t>Should identify corroboration of relevant details, where possible.</a:t>
            </a:r>
            <a:endParaRPr lang="en-US" sz="2100" b="0" strike="noStrike" spc="-1" dirty="0">
              <a:latin typeface="Avenir Next LT Pro" panose="020B0504020202020204" pitchFamily="34" charset="0"/>
            </a:endParaRPr>
          </a:p>
          <a:p>
            <a:pPr marL="573120" indent="-343440" algn="just">
              <a:lnSpc>
                <a:spcPct val="107000"/>
              </a:lnSpc>
              <a:buClr>
                <a:srgbClr val="000000"/>
              </a:buClr>
              <a:buFont typeface="Wingdings" charset="2"/>
              <a:buChar char=""/>
            </a:pPr>
            <a:r>
              <a:rPr lang="en-US" sz="2100" b="0" strike="noStrike" spc="-1" dirty="0">
                <a:solidFill>
                  <a:srgbClr val="000000"/>
                </a:solidFill>
                <a:latin typeface="Avenir Next LT Pro" panose="020B0504020202020204" pitchFamily="34" charset="0"/>
                <a:ea typeface="DejaVu Sans"/>
              </a:rPr>
              <a:t>Must consider evidence relating to credibility in investigative report:</a:t>
            </a:r>
            <a:endParaRPr lang="en-US" sz="2100" b="0" strike="noStrike" spc="-1" dirty="0">
              <a:latin typeface="Avenir Next LT Pro" panose="020B0504020202020204" pitchFamily="34" charset="0"/>
            </a:endParaRPr>
          </a:p>
          <a:p>
            <a:pPr marL="822960" lvl="1" indent="-214560" algn="just">
              <a:lnSpc>
                <a:spcPct val="107000"/>
              </a:lnSpc>
              <a:buClr>
                <a:srgbClr val="000000"/>
              </a:buClr>
              <a:buSzPct val="45000"/>
              <a:buFont typeface="Wingdings" charset="2"/>
              <a:buChar char=""/>
            </a:pPr>
            <a:r>
              <a:rPr lang="en-US" sz="2100" b="0" strike="noStrike" spc="-1" dirty="0">
                <a:solidFill>
                  <a:srgbClr val="000000"/>
                </a:solidFill>
                <a:latin typeface="Avenir Next LT Pro" panose="020B0504020202020204" pitchFamily="34" charset="0"/>
                <a:ea typeface="DejaVu Sans"/>
              </a:rPr>
              <a:t>For example, information indicating a party provided differing explanations to the same question successive interviews; </a:t>
            </a:r>
            <a:endParaRPr lang="en-US" sz="2100" b="0" strike="noStrike" spc="-1" dirty="0">
              <a:latin typeface="Avenir Next LT Pro" panose="020B0504020202020204" pitchFamily="34" charset="0"/>
            </a:endParaRPr>
          </a:p>
          <a:p>
            <a:pPr marL="822960" lvl="1" indent="-214560" algn="just">
              <a:lnSpc>
                <a:spcPct val="107000"/>
              </a:lnSpc>
              <a:buClr>
                <a:srgbClr val="000000"/>
              </a:buClr>
              <a:buSzPct val="45000"/>
              <a:buFont typeface="Wingdings" charset="2"/>
              <a:buChar char=""/>
            </a:pPr>
            <a:r>
              <a:rPr lang="en-US" sz="2100" b="0" strike="noStrike" spc="-1" dirty="0">
                <a:solidFill>
                  <a:srgbClr val="000000"/>
                </a:solidFill>
                <a:latin typeface="Avenir Next LT Pro" panose="020B0504020202020204" pitchFamily="34" charset="0"/>
                <a:ea typeface="DejaVu Sans"/>
              </a:rPr>
              <a:t>Also taking into account that valid reasons may exist for apparent lack of consistency.</a:t>
            </a:r>
            <a:endParaRPr lang="en-US" sz="2100" b="0" strike="noStrike" spc="-1" dirty="0">
              <a:latin typeface="Avenir Next LT Pro" panose="020B0504020202020204" pitchFamily="34" charset="0"/>
            </a:endParaRPr>
          </a:p>
          <a:p>
            <a:pPr marL="573120" indent="-343440" algn="just">
              <a:lnSpc>
                <a:spcPct val="107000"/>
              </a:lnSpc>
              <a:buClr>
                <a:srgbClr val="000000"/>
              </a:buClr>
              <a:buFont typeface="Wingdings" charset="2"/>
              <a:buChar char=""/>
            </a:pPr>
            <a:r>
              <a:rPr lang="en-US" sz="2100" b="0" strike="noStrike" spc="-1" dirty="0">
                <a:solidFill>
                  <a:srgbClr val="000000"/>
                </a:solidFill>
                <a:latin typeface="Avenir Next LT Pro" panose="020B0504020202020204" pitchFamily="34" charset="0"/>
                <a:ea typeface="DejaVu Sans"/>
              </a:rPr>
              <a:t>Evaluate complainant, respondent, and witness statements for internal and external consistency.</a:t>
            </a:r>
            <a:endParaRPr lang="en-US" sz="2100" b="0" strike="noStrike" spc="-1" dirty="0">
              <a:latin typeface="Avenir Next LT Pro" panose="020B0504020202020204" pitchFamily="34" charset="0"/>
            </a:endParaRPr>
          </a:p>
        </p:txBody>
      </p:sp>
      <p:sp>
        <p:nvSpPr>
          <p:cNvPr id="453" name="CustomShape 3"/>
          <p:cNvSpPr/>
          <p:nvPr/>
        </p:nvSpPr>
        <p:spPr>
          <a:xfrm>
            <a:off x="511560" y="378540"/>
            <a:ext cx="10990800" cy="701795"/>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7000"/>
              </a:lnSpc>
              <a:spcAft>
                <a:spcPts val="799"/>
              </a:spcAft>
            </a:pPr>
            <a:r>
              <a:rPr lang="en-US" sz="4400" spc="-1" dirty="0">
                <a:solidFill>
                  <a:srgbClr val="124114"/>
                </a:solidFill>
                <a:latin typeface="Garamond" panose="02020404030301010803" pitchFamily="18" charset="0"/>
              </a:rPr>
              <a:t>Role of Decision-Maker: Determining Credibility</a:t>
            </a:r>
          </a:p>
        </p:txBody>
      </p:sp>
      <p:sp>
        <p:nvSpPr>
          <p:cNvPr id="2" name="Slide Number Placeholder 1">
            <a:extLst>
              <a:ext uri="{FF2B5EF4-FFF2-40B4-BE49-F238E27FC236}">
                <a16:creationId xmlns:a16="http://schemas.microsoft.com/office/drawing/2014/main" id="{1DF33DAE-153C-8362-C3A5-292D5A74CEA1}"/>
              </a:ext>
            </a:extLst>
          </p:cNvPr>
          <p:cNvSpPr>
            <a:spLocks noGrp="1"/>
          </p:cNvSpPr>
          <p:nvPr>
            <p:ph type="sldNum" sz="quarter" idx="10"/>
          </p:nvPr>
        </p:nvSpPr>
        <p:spPr/>
        <p:txBody>
          <a:bodyPr/>
          <a:lstStyle/>
          <a:p>
            <a:fld id="{D5472318-D2C0-4B0A-B853-8CDC6E5DBB7E}" type="slidenum">
              <a:rPr lang="en-ID" smtClean="0"/>
              <a:pPr/>
              <a:t>67</a:t>
            </a:fld>
            <a:endParaRPr lang="en-ID"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CustomShape 2"/>
          <p:cNvSpPr/>
          <p:nvPr/>
        </p:nvSpPr>
        <p:spPr>
          <a:xfrm>
            <a:off x="599768" y="1282680"/>
            <a:ext cx="10990800" cy="2509598"/>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just">
              <a:lnSpc>
                <a:spcPct val="107000"/>
              </a:lnSpc>
            </a:pPr>
            <a:r>
              <a:rPr lang="en-US" sz="2200" b="0" strike="noStrike" spc="-1" dirty="0">
                <a:solidFill>
                  <a:srgbClr val="000000"/>
                </a:solidFill>
                <a:latin typeface="Avenir Next LT Pro" panose="020B0504020202020204" pitchFamily="34" charset="0"/>
                <a:ea typeface="DejaVu Sans"/>
              </a:rPr>
              <a:t>When evaluating the credibility of the complainant, respondent, or any witnesses, the decision-maker should: </a:t>
            </a:r>
            <a:endParaRPr lang="en-US" sz="2200" b="0" strike="noStrike" spc="-1" dirty="0">
              <a:latin typeface="Avenir Next LT Pro" panose="020B0504020202020204" pitchFamily="34" charset="0"/>
            </a:endParaRPr>
          </a:p>
          <a:p>
            <a:pPr algn="just">
              <a:lnSpc>
                <a:spcPct val="107000"/>
              </a:lnSpc>
            </a:pPr>
            <a:endParaRPr lang="en-US" sz="2200" b="0" strike="noStrike" spc="-1" dirty="0">
              <a:latin typeface="Avenir Next LT Pro" panose="020B0504020202020204" pitchFamily="34" charset="0"/>
            </a:endParaRPr>
          </a:p>
          <a:p>
            <a:pPr marL="573120" indent="-338760" algn="just">
              <a:lnSpc>
                <a:spcPct val="107000"/>
              </a:lnSpc>
              <a:buClr>
                <a:srgbClr val="000000"/>
              </a:buClr>
              <a:buFont typeface="Wingdings" charset="2"/>
              <a:buChar char=""/>
            </a:pPr>
            <a:r>
              <a:rPr lang="en-US" sz="2200" b="0" strike="noStrike" spc="-1" dirty="0">
                <a:solidFill>
                  <a:srgbClr val="000000"/>
                </a:solidFill>
                <a:latin typeface="Avenir Next LT Pro" panose="020B0504020202020204" pitchFamily="34" charset="0"/>
                <a:ea typeface="DejaVu Sans"/>
              </a:rPr>
              <a:t>Approach investigative report objectively, without prejudging the parties</a:t>
            </a:r>
            <a:endParaRPr lang="en-US" sz="2200" b="0" strike="noStrike" spc="-1" dirty="0">
              <a:latin typeface="Avenir Next LT Pro" panose="020B0504020202020204" pitchFamily="34" charset="0"/>
            </a:endParaRPr>
          </a:p>
          <a:p>
            <a:pPr algn="just">
              <a:lnSpc>
                <a:spcPct val="107000"/>
              </a:lnSpc>
            </a:pPr>
            <a:endParaRPr lang="en-US" sz="2200" b="0" strike="noStrike" spc="-1" dirty="0">
              <a:latin typeface="Avenir Next LT Pro" panose="020B0504020202020204" pitchFamily="34" charset="0"/>
            </a:endParaRPr>
          </a:p>
          <a:p>
            <a:pPr marL="573120" indent="-338760" algn="just">
              <a:lnSpc>
                <a:spcPct val="107000"/>
              </a:lnSpc>
              <a:buClr>
                <a:srgbClr val="000000"/>
              </a:buClr>
              <a:buFont typeface="Wingdings" charset="2"/>
              <a:buChar char=""/>
            </a:pPr>
            <a:r>
              <a:rPr lang="en-US" sz="2200" b="0" strike="noStrike" spc="-1" dirty="0">
                <a:solidFill>
                  <a:srgbClr val="000000"/>
                </a:solidFill>
                <a:latin typeface="Avenir Next LT Pro" panose="020B0504020202020204" pitchFamily="34" charset="0"/>
                <a:ea typeface="DejaVu Sans"/>
              </a:rPr>
              <a:t>Consider all </a:t>
            </a:r>
            <a:r>
              <a:rPr lang="en-US" sz="2200" b="0" u="sng" strike="noStrike" spc="-1" dirty="0">
                <a:solidFill>
                  <a:srgbClr val="000000"/>
                </a:solidFill>
                <a:latin typeface="Avenir Next LT Pro" panose="020B0504020202020204" pitchFamily="34" charset="0"/>
                <a:ea typeface="DejaVu Sans"/>
              </a:rPr>
              <a:t>inculpatory</a:t>
            </a:r>
            <a:r>
              <a:rPr lang="en-US" sz="2200" b="0" strike="noStrike" spc="-1" dirty="0">
                <a:solidFill>
                  <a:srgbClr val="000000"/>
                </a:solidFill>
                <a:latin typeface="Avenir Next LT Pro" panose="020B0504020202020204" pitchFamily="34" charset="0"/>
                <a:ea typeface="DejaVu Sans"/>
              </a:rPr>
              <a:t> and </a:t>
            </a:r>
            <a:r>
              <a:rPr lang="en-US" sz="2200" b="0" u="sng" strike="noStrike" spc="-1" dirty="0">
                <a:solidFill>
                  <a:srgbClr val="000000"/>
                </a:solidFill>
                <a:latin typeface="Avenir Next LT Pro" panose="020B0504020202020204" pitchFamily="34" charset="0"/>
                <a:ea typeface="DejaVu Sans"/>
              </a:rPr>
              <a:t>exculpatory </a:t>
            </a:r>
            <a:r>
              <a:rPr lang="en-US" sz="2200" b="0" strike="noStrike" spc="-1" dirty="0">
                <a:solidFill>
                  <a:srgbClr val="000000"/>
                </a:solidFill>
                <a:latin typeface="Avenir Next LT Pro" panose="020B0504020202020204" pitchFamily="34" charset="0"/>
                <a:ea typeface="DejaVu Sans"/>
              </a:rPr>
              <a:t>evidence</a:t>
            </a:r>
            <a:endParaRPr lang="en-US" sz="2200" b="0" strike="noStrike" spc="-1" dirty="0">
              <a:latin typeface="Avenir Next LT Pro" panose="020B0504020202020204" pitchFamily="34" charset="0"/>
            </a:endParaRPr>
          </a:p>
          <a:p>
            <a:pPr marL="234360">
              <a:lnSpc>
                <a:spcPct val="107000"/>
              </a:lnSpc>
              <a:spcAft>
                <a:spcPts val="799"/>
              </a:spcAft>
              <a:buClr>
                <a:srgbClr val="000000"/>
              </a:buClr>
            </a:pPr>
            <a:endParaRPr lang="en-US" sz="2200" spc="-1" dirty="0">
              <a:latin typeface="Arial"/>
            </a:endParaRPr>
          </a:p>
        </p:txBody>
      </p:sp>
      <p:sp>
        <p:nvSpPr>
          <p:cNvPr id="458" name="CustomShape 3"/>
          <p:cNvSpPr/>
          <p:nvPr/>
        </p:nvSpPr>
        <p:spPr>
          <a:xfrm>
            <a:off x="511560" y="381370"/>
            <a:ext cx="10990800" cy="701795"/>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7000"/>
              </a:lnSpc>
              <a:spcAft>
                <a:spcPts val="799"/>
              </a:spcAft>
            </a:pPr>
            <a:r>
              <a:rPr lang="en-US" sz="4400" spc="-1" dirty="0">
                <a:solidFill>
                  <a:srgbClr val="124114"/>
                </a:solidFill>
                <a:latin typeface="Garamond" panose="02020404030301010803" pitchFamily="18" charset="0"/>
              </a:rPr>
              <a:t>Role of Decision Maker: Evaluating Evidence</a:t>
            </a:r>
          </a:p>
        </p:txBody>
      </p:sp>
      <p:sp>
        <p:nvSpPr>
          <p:cNvPr id="2" name="Slide Number Placeholder 1">
            <a:extLst>
              <a:ext uri="{FF2B5EF4-FFF2-40B4-BE49-F238E27FC236}">
                <a16:creationId xmlns:a16="http://schemas.microsoft.com/office/drawing/2014/main" id="{A3344C47-176C-55FB-BFBD-FD87E557A3BF}"/>
              </a:ext>
            </a:extLst>
          </p:cNvPr>
          <p:cNvSpPr>
            <a:spLocks noGrp="1"/>
          </p:cNvSpPr>
          <p:nvPr>
            <p:ph type="sldNum" sz="quarter" idx="10"/>
          </p:nvPr>
        </p:nvSpPr>
        <p:spPr/>
        <p:txBody>
          <a:bodyPr/>
          <a:lstStyle/>
          <a:p>
            <a:fld id="{D5472318-D2C0-4B0A-B853-8CDC6E5DBB7E}" type="slidenum">
              <a:rPr lang="en-ID" smtClean="0"/>
              <a:pPr/>
              <a:t>68</a:t>
            </a:fld>
            <a:endParaRPr lang="en-ID"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CustomShape 2"/>
          <p:cNvSpPr/>
          <p:nvPr/>
        </p:nvSpPr>
        <p:spPr>
          <a:xfrm>
            <a:off x="895898" y="1690637"/>
            <a:ext cx="10222124" cy="3596434"/>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just">
              <a:lnSpc>
                <a:spcPct val="107000"/>
              </a:lnSpc>
            </a:pPr>
            <a:r>
              <a:rPr lang="en-US" sz="2200" b="0" strike="noStrike" spc="-1" dirty="0">
                <a:solidFill>
                  <a:srgbClr val="000000"/>
                </a:solidFill>
                <a:latin typeface="Avenir Next LT Pro" panose="020B0504020202020204" pitchFamily="34" charset="0"/>
                <a:ea typeface="DejaVu Sans"/>
              </a:rPr>
              <a:t>In evaluating the complainant’s credibility and in considering whether a party’s written questions are relevant, the decision-maker </a:t>
            </a:r>
            <a:r>
              <a:rPr lang="en-US" sz="2200" b="1" strike="noStrike" spc="-1" dirty="0">
                <a:solidFill>
                  <a:srgbClr val="000000"/>
                </a:solidFill>
                <a:latin typeface="Avenir Next LT Pro" panose="020B0504020202020204" pitchFamily="34" charset="0"/>
                <a:ea typeface="DejaVu Sans"/>
              </a:rPr>
              <a:t>may not consider a complainant’s prior sexual history as relevant, </a:t>
            </a:r>
            <a:r>
              <a:rPr lang="en-US" sz="2200" b="1" u="sng" strike="noStrike" spc="-1" dirty="0">
                <a:solidFill>
                  <a:srgbClr val="000000"/>
                </a:solidFill>
                <a:latin typeface="Avenir Next LT Pro" panose="020B0504020202020204" pitchFamily="34" charset="0"/>
                <a:ea typeface="DejaVu Sans"/>
              </a:rPr>
              <a:t>unless</a:t>
            </a:r>
            <a:r>
              <a:rPr lang="en-US" sz="2200" b="1" strike="noStrike" spc="-1" dirty="0">
                <a:solidFill>
                  <a:srgbClr val="000000"/>
                </a:solidFill>
                <a:latin typeface="Avenir Next LT Pro" panose="020B0504020202020204" pitchFamily="34" charset="0"/>
                <a:ea typeface="DejaVu Sans"/>
              </a:rPr>
              <a:t>:</a:t>
            </a:r>
          </a:p>
          <a:p>
            <a:pPr algn="just">
              <a:lnSpc>
                <a:spcPct val="107000"/>
              </a:lnSpc>
            </a:pPr>
            <a:endParaRPr lang="en-US" sz="2200" b="0" strike="noStrike" spc="-1" dirty="0">
              <a:latin typeface="Avenir Next LT Pro" panose="020B0504020202020204" pitchFamily="34" charset="0"/>
            </a:endParaRPr>
          </a:p>
          <a:p>
            <a:pPr marL="343800" indent="-340200" algn="just">
              <a:lnSpc>
                <a:spcPct val="107000"/>
              </a:lnSpc>
              <a:buClr>
                <a:srgbClr val="000000"/>
              </a:buClr>
              <a:buFont typeface="Wingdings" charset="2"/>
              <a:buChar char=""/>
            </a:pPr>
            <a:r>
              <a:rPr lang="en-US" sz="2200" b="0" strike="noStrike" spc="-1" dirty="0">
                <a:solidFill>
                  <a:srgbClr val="000000"/>
                </a:solidFill>
                <a:latin typeface="Avenir Next LT Pro" panose="020B0504020202020204" pitchFamily="34" charset="0"/>
                <a:ea typeface="DejaVu Sans"/>
              </a:rPr>
              <a:t>Questions and evidence are offered to prove that someone other than the respondent committed the alleged conduct, or</a:t>
            </a:r>
            <a:endParaRPr lang="en-US" sz="2200" b="0" strike="noStrike" spc="-1" dirty="0">
              <a:latin typeface="Avenir Next LT Pro" panose="020B0504020202020204" pitchFamily="34" charset="0"/>
            </a:endParaRPr>
          </a:p>
          <a:p>
            <a:pPr marL="2520" algn="just">
              <a:lnSpc>
                <a:spcPct val="107000"/>
              </a:lnSpc>
            </a:pPr>
            <a:endParaRPr lang="en-US" sz="2200" b="0" strike="noStrike" spc="-1" dirty="0">
              <a:latin typeface="Avenir Next LT Pro" panose="020B0504020202020204" pitchFamily="34" charset="0"/>
            </a:endParaRPr>
          </a:p>
          <a:p>
            <a:pPr marL="343800" indent="-340200" algn="just">
              <a:lnSpc>
                <a:spcPct val="107000"/>
              </a:lnSpc>
              <a:spcAft>
                <a:spcPts val="799"/>
              </a:spcAft>
              <a:buClr>
                <a:srgbClr val="000000"/>
              </a:buClr>
              <a:buFont typeface="Wingdings" charset="2"/>
              <a:buChar char=""/>
            </a:pPr>
            <a:r>
              <a:rPr lang="en-US" sz="2200" b="0" strike="noStrike" spc="-1" dirty="0">
                <a:solidFill>
                  <a:srgbClr val="000000"/>
                </a:solidFill>
                <a:latin typeface="Avenir Next LT Pro" panose="020B0504020202020204" pitchFamily="34" charset="0"/>
                <a:ea typeface="DejaVu Sans"/>
              </a:rPr>
              <a:t>Questions and evidence concern specific incidents of the complainant’s prior sexual behavior with respect to the respondent and are offered to prove consent.</a:t>
            </a:r>
            <a:endParaRPr lang="en-US" sz="2200" b="0" strike="noStrike" spc="-1" dirty="0">
              <a:latin typeface="Avenir Next LT Pro" panose="020B0504020202020204" pitchFamily="34" charset="0"/>
            </a:endParaRPr>
          </a:p>
        </p:txBody>
      </p:sp>
      <p:sp>
        <p:nvSpPr>
          <p:cNvPr id="464" name="CustomShape 3"/>
          <p:cNvSpPr/>
          <p:nvPr/>
        </p:nvSpPr>
        <p:spPr>
          <a:xfrm>
            <a:off x="0" y="624561"/>
            <a:ext cx="12192000" cy="637932"/>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7000"/>
              </a:lnSpc>
              <a:spcAft>
                <a:spcPts val="799"/>
              </a:spcAft>
            </a:pPr>
            <a:r>
              <a:rPr lang="en-US" sz="4000" spc="-1" dirty="0">
                <a:solidFill>
                  <a:srgbClr val="124114"/>
                </a:solidFill>
                <a:latin typeface="Garamond" panose="02020404030301010803" pitchFamily="18" charset="0"/>
              </a:rPr>
              <a:t>Role of Decision Maker: Evaluating Evidence/Questions</a:t>
            </a:r>
          </a:p>
        </p:txBody>
      </p:sp>
      <p:sp>
        <p:nvSpPr>
          <p:cNvPr id="2" name="Slide Number Placeholder 1">
            <a:extLst>
              <a:ext uri="{FF2B5EF4-FFF2-40B4-BE49-F238E27FC236}">
                <a16:creationId xmlns:a16="http://schemas.microsoft.com/office/drawing/2014/main" id="{739CD628-2E80-A685-F12F-E2B9BE65EF34}"/>
              </a:ext>
            </a:extLst>
          </p:cNvPr>
          <p:cNvSpPr>
            <a:spLocks noGrp="1"/>
          </p:cNvSpPr>
          <p:nvPr>
            <p:ph type="sldNum" sz="quarter" idx="10"/>
          </p:nvPr>
        </p:nvSpPr>
        <p:spPr/>
        <p:txBody>
          <a:bodyPr/>
          <a:lstStyle/>
          <a:p>
            <a:fld id="{D5472318-D2C0-4B0A-B853-8CDC6E5DBB7E}" type="slidenum">
              <a:rPr lang="en-ID" smtClean="0"/>
              <a:pPr/>
              <a:t>69</a:t>
            </a:fld>
            <a:endParaRPr lang="en-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73A5-01BE-402B-9379-3EC44B6ABF87}"/>
              </a:ext>
            </a:extLst>
          </p:cNvPr>
          <p:cNvSpPr>
            <a:spLocks noGrp="1"/>
          </p:cNvSpPr>
          <p:nvPr>
            <p:ph type="title"/>
          </p:nvPr>
        </p:nvSpPr>
        <p:spPr/>
        <p:txBody>
          <a:bodyPr>
            <a:normAutofit fontScale="90000"/>
          </a:bodyPr>
          <a:lstStyle/>
          <a:p>
            <a:pPr algn="ctr"/>
            <a:br>
              <a:rPr lang="en-US" sz="3200" dirty="0">
                <a:solidFill>
                  <a:srgbClr val="302E2C"/>
                </a:solidFill>
                <a:latin typeface="Montserrat Light Bold" panose="020B0604020202020204" charset="0"/>
              </a:rPr>
            </a:br>
            <a:br>
              <a:rPr lang="en-US" sz="3200" dirty="0">
                <a:solidFill>
                  <a:srgbClr val="302E2C"/>
                </a:solidFill>
                <a:latin typeface="Montserrat Light Bold" panose="020B0604020202020204" charset="0"/>
              </a:rPr>
            </a:br>
            <a:br>
              <a:rPr lang="en-US" sz="3200" dirty="0">
                <a:solidFill>
                  <a:srgbClr val="302E2C"/>
                </a:solidFill>
                <a:latin typeface="Montserrat Light Bold" panose="020B0604020202020204" charset="0"/>
              </a:rPr>
            </a:br>
            <a:r>
              <a:rPr lang="en-US" sz="3600" dirty="0"/>
              <a:t>Review: </a:t>
            </a:r>
            <a:br>
              <a:rPr lang="en-US" sz="3600" dirty="0"/>
            </a:br>
            <a:br>
              <a:rPr lang="en-US" sz="3600" dirty="0"/>
            </a:br>
            <a:r>
              <a:rPr lang="en-US" sz="3600" dirty="0"/>
              <a:t>Necessary Elements of the Investigative Process</a:t>
            </a:r>
            <a:br>
              <a:rPr lang="en-US" sz="3600" dirty="0"/>
            </a:br>
            <a:br>
              <a:rPr lang="en-US" sz="3200" dirty="0">
                <a:solidFill>
                  <a:srgbClr val="302E2C"/>
                </a:solidFill>
                <a:latin typeface="Montserrat Light Bold" panose="020B0604020202020204" charset="0"/>
              </a:rPr>
            </a:br>
            <a:br>
              <a:rPr lang="en-US" sz="3200" b="1" dirty="0"/>
            </a:br>
            <a:br>
              <a:rPr lang="en-US" sz="3200" b="1" dirty="0"/>
            </a:br>
            <a:endParaRPr lang="en-US" sz="3200" b="1" dirty="0"/>
          </a:p>
        </p:txBody>
      </p:sp>
      <p:sp>
        <p:nvSpPr>
          <p:cNvPr id="3" name="Subtitle 2">
            <a:extLst>
              <a:ext uri="{FF2B5EF4-FFF2-40B4-BE49-F238E27FC236}">
                <a16:creationId xmlns:a16="http://schemas.microsoft.com/office/drawing/2014/main" id="{575609E3-B2E8-4811-9619-E68E3C5ACD06}"/>
              </a:ext>
            </a:extLst>
          </p:cNvPr>
          <p:cNvSpPr>
            <a:spLocks noGrp="1"/>
          </p:cNvSpPr>
          <p:nvPr>
            <p:ph type="subTitle" idx="4294967295"/>
          </p:nvPr>
        </p:nvSpPr>
        <p:spPr>
          <a:xfrm>
            <a:off x="4475068" y="528426"/>
            <a:ext cx="5692775" cy="4900613"/>
          </a:xfrm>
        </p:spPr>
        <p:txBody>
          <a:bodyPr>
            <a:normAutofit fontScale="92500"/>
          </a:bodyPr>
          <a:lstStyle/>
          <a:p>
            <a:endParaRPr lang="en-US" sz="2800" dirty="0">
              <a:latin typeface="+mn-lt"/>
              <a:ea typeface="+mn-ea"/>
              <a:cs typeface="+mn-cs"/>
            </a:endParaRPr>
          </a:p>
          <a:p>
            <a:pPr marL="457200" indent="-457200">
              <a:buFont typeface="Wingdings" panose="05000000000000000000" pitchFamily="2" charset="2"/>
              <a:buChar char="q"/>
            </a:pPr>
            <a:r>
              <a:rPr lang="en-US" sz="2800" dirty="0">
                <a:latin typeface="Avenir Next LT Pro" panose="020B0504020202020204" pitchFamily="34" charset="0"/>
              </a:rPr>
              <a:t>The regulations require schools to </a:t>
            </a:r>
            <a:r>
              <a:rPr lang="en-US" sz="2800" b="1" dirty="0">
                <a:latin typeface="Avenir Next LT Pro" panose="020B0504020202020204" pitchFamily="34" charset="0"/>
              </a:rPr>
              <a:t>investigate</a:t>
            </a:r>
            <a:r>
              <a:rPr lang="en-US" sz="2800" dirty="0">
                <a:latin typeface="Avenir Next LT Pro" panose="020B0504020202020204" pitchFamily="34" charset="0"/>
              </a:rPr>
              <a:t> and </a:t>
            </a:r>
            <a:r>
              <a:rPr lang="en-US" sz="2800" b="1" dirty="0">
                <a:latin typeface="Avenir Next LT Pro" panose="020B0504020202020204" pitchFamily="34" charset="0"/>
              </a:rPr>
              <a:t>adjudicate formal complaints</a:t>
            </a:r>
            <a:r>
              <a:rPr lang="en-US" sz="2800" dirty="0">
                <a:latin typeface="Avenir Next LT Pro" panose="020B0504020202020204" pitchFamily="34" charset="0"/>
              </a:rPr>
              <a:t> of sexual harassment </a:t>
            </a:r>
            <a:r>
              <a:rPr lang="en-US" sz="2800" b="1" dirty="0">
                <a:latin typeface="Avenir Next LT Pro" panose="020B0504020202020204" pitchFamily="34" charset="0"/>
              </a:rPr>
              <a:t>and to give Complainants and Respondents meaningful opportunity to participate </a:t>
            </a:r>
            <a:r>
              <a:rPr lang="en-US" sz="2800" dirty="0">
                <a:latin typeface="Avenir Next LT Pro" panose="020B0504020202020204" pitchFamily="34" charset="0"/>
              </a:rPr>
              <a:t>in the investigation to </a:t>
            </a:r>
            <a:r>
              <a:rPr lang="en-US" sz="2800" b="1" dirty="0">
                <a:latin typeface="Avenir Next LT Pro" panose="020B0504020202020204" pitchFamily="34" charset="0"/>
              </a:rPr>
              <a:t>increase the likelihood that the  College will reach and accurate, reliable determination regarding the Respondent's responsibility</a:t>
            </a:r>
            <a:r>
              <a:rPr lang="en-US" sz="2800" dirty="0">
                <a:latin typeface="Avenir Next LT Pro" panose="020B0504020202020204" pitchFamily="34" charset="0"/>
              </a:rPr>
              <a:t>. </a:t>
            </a:r>
          </a:p>
          <a:p>
            <a:endParaRPr lang="en-US" sz="2800" dirty="0">
              <a:latin typeface="Avenir Next LT Pro" panose="020B0504020202020204" pitchFamily="34" charset="0"/>
            </a:endParaRPr>
          </a:p>
          <a:p>
            <a:endParaRPr lang="en-US" sz="2800" dirty="0"/>
          </a:p>
        </p:txBody>
      </p:sp>
      <p:sp>
        <p:nvSpPr>
          <p:cNvPr id="4" name="Slide Number Placeholder 3">
            <a:extLst>
              <a:ext uri="{FF2B5EF4-FFF2-40B4-BE49-F238E27FC236}">
                <a16:creationId xmlns:a16="http://schemas.microsoft.com/office/drawing/2014/main" id="{4FCA61E9-0855-2815-9D54-3D8EF914785D}"/>
              </a:ext>
            </a:extLst>
          </p:cNvPr>
          <p:cNvSpPr>
            <a:spLocks noGrp="1"/>
          </p:cNvSpPr>
          <p:nvPr>
            <p:ph type="sldNum" sz="quarter" idx="10"/>
          </p:nvPr>
        </p:nvSpPr>
        <p:spPr/>
        <p:txBody>
          <a:bodyPr/>
          <a:lstStyle/>
          <a:p>
            <a:fld id="{D5472318-D2C0-4B0A-B853-8CDC6E5DBB7E}" type="slidenum">
              <a:rPr lang="en-ID" smtClean="0"/>
              <a:pPr/>
              <a:t>7</a:t>
            </a:fld>
            <a:endParaRPr lang="en-ID" dirty="0"/>
          </a:p>
        </p:txBody>
      </p:sp>
    </p:spTree>
    <p:extLst>
      <p:ext uri="{BB962C8B-B14F-4D97-AF65-F5344CB8AC3E}">
        <p14:creationId xmlns:p14="http://schemas.microsoft.com/office/powerpoint/2010/main" val="2147024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E123-CC90-48BA-8943-5F66605AA8A8}"/>
              </a:ext>
            </a:extLst>
          </p:cNvPr>
          <p:cNvSpPr>
            <a:spLocks noGrp="1"/>
          </p:cNvSpPr>
          <p:nvPr>
            <p:ph type="title"/>
          </p:nvPr>
        </p:nvSpPr>
        <p:spPr>
          <a:xfrm>
            <a:off x="329530" y="741140"/>
            <a:ext cx="3115419" cy="4709810"/>
          </a:xfrm>
        </p:spPr>
        <p:txBody>
          <a:bodyPr/>
          <a:lstStyle/>
          <a:p>
            <a:r>
              <a:rPr lang="en-US" dirty="0"/>
              <a:t>Written Determination </a:t>
            </a:r>
          </a:p>
        </p:txBody>
      </p:sp>
      <p:sp>
        <p:nvSpPr>
          <p:cNvPr id="3" name="TextBox 2">
            <a:extLst>
              <a:ext uri="{FF2B5EF4-FFF2-40B4-BE49-F238E27FC236}">
                <a16:creationId xmlns:a16="http://schemas.microsoft.com/office/drawing/2014/main" id="{E66186A4-CE8D-46D7-B32A-CE639F44D6B7}"/>
              </a:ext>
            </a:extLst>
          </p:cNvPr>
          <p:cNvSpPr txBox="1"/>
          <p:nvPr/>
        </p:nvSpPr>
        <p:spPr>
          <a:xfrm>
            <a:off x="4348066" y="2379305"/>
            <a:ext cx="7081934"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The College President (or designee) must create a written determination regarding responsibility in accordance with law and college procedures withing 5 days following the hearing and submit the determination to the parties simultaneously.  </a:t>
            </a:r>
          </a:p>
          <a:p>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4228DCF-6D57-54A4-4D9E-1F9741EFF177}"/>
              </a:ext>
            </a:extLst>
          </p:cNvPr>
          <p:cNvSpPr>
            <a:spLocks noGrp="1"/>
          </p:cNvSpPr>
          <p:nvPr>
            <p:ph type="sldNum" sz="quarter" idx="10"/>
          </p:nvPr>
        </p:nvSpPr>
        <p:spPr/>
        <p:txBody>
          <a:bodyPr/>
          <a:lstStyle/>
          <a:p>
            <a:fld id="{D5472318-D2C0-4B0A-B853-8CDC6E5DBB7E}" type="slidenum">
              <a:rPr lang="en-ID" smtClean="0"/>
              <a:pPr/>
              <a:t>70</a:t>
            </a:fld>
            <a:endParaRPr lang="en-ID" dirty="0"/>
          </a:p>
        </p:txBody>
      </p:sp>
    </p:spTree>
    <p:extLst>
      <p:ext uri="{BB962C8B-B14F-4D97-AF65-F5344CB8AC3E}">
        <p14:creationId xmlns:p14="http://schemas.microsoft.com/office/powerpoint/2010/main" val="22019620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2"/>
          <p:cNvSpPr/>
          <p:nvPr/>
        </p:nvSpPr>
        <p:spPr>
          <a:xfrm>
            <a:off x="1081548" y="1213560"/>
            <a:ext cx="10058400" cy="4591578"/>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just">
              <a:lnSpc>
                <a:spcPct val="107000"/>
              </a:lnSpc>
            </a:pPr>
            <a:r>
              <a:rPr lang="en-US" sz="2000" b="1" strike="noStrike" spc="-1" dirty="0">
                <a:solidFill>
                  <a:srgbClr val="000000"/>
                </a:solidFill>
                <a:latin typeface="Avenir Next LT Pro" panose="020B0504020202020204" pitchFamily="34" charset="0"/>
                <a:ea typeface="DejaVu Sans"/>
              </a:rPr>
              <a:t>A Written Determination should:</a:t>
            </a:r>
            <a:endParaRPr lang="en-US" sz="2000" b="0" strike="noStrike" spc="-1" dirty="0">
              <a:latin typeface="Avenir Next LT Pro" panose="020B0504020202020204" pitchFamily="34" charset="0"/>
            </a:endParaRPr>
          </a:p>
          <a:p>
            <a:pPr>
              <a:lnSpc>
                <a:spcPct val="107000"/>
              </a:lnSpc>
            </a:pPr>
            <a:endParaRPr lang="en-US" sz="2000" b="0" strike="noStrike" spc="-1" dirty="0">
              <a:latin typeface="Avenir Next LT Pro" panose="020B0504020202020204" pitchFamily="34" charset="0"/>
            </a:endParaRPr>
          </a:p>
          <a:p>
            <a:pPr marL="573120" indent="-340200">
              <a:lnSpc>
                <a:spcPct val="107000"/>
              </a:lnSpc>
              <a:buClr>
                <a:srgbClr val="000000"/>
              </a:buClr>
              <a:buFont typeface="Wingdings" charset="2"/>
              <a:buChar char=""/>
            </a:pPr>
            <a:r>
              <a:rPr lang="en-US" sz="2000" b="0" strike="noStrike" spc="-1" dirty="0">
                <a:solidFill>
                  <a:srgbClr val="000000"/>
                </a:solidFill>
                <a:latin typeface="Avenir Next LT Pro" panose="020B0504020202020204" pitchFamily="34" charset="0"/>
                <a:ea typeface="DejaVu Sans"/>
              </a:rPr>
              <a:t>Identify allegations</a:t>
            </a:r>
            <a:endParaRPr lang="en-US" sz="2000" b="0" strike="noStrike" spc="-1" dirty="0">
              <a:latin typeface="Avenir Next LT Pro" panose="020B0504020202020204" pitchFamily="34" charset="0"/>
            </a:endParaRPr>
          </a:p>
          <a:p>
            <a:pPr marL="573120" indent="-340200">
              <a:lnSpc>
                <a:spcPct val="107000"/>
              </a:lnSpc>
            </a:pPr>
            <a:endParaRPr lang="en-US" sz="2000" b="0" strike="noStrike" spc="-1" dirty="0">
              <a:latin typeface="Avenir Next LT Pro" panose="020B0504020202020204" pitchFamily="34" charset="0"/>
            </a:endParaRPr>
          </a:p>
          <a:p>
            <a:pPr marL="573120" indent="-340200">
              <a:lnSpc>
                <a:spcPct val="107000"/>
              </a:lnSpc>
              <a:buClr>
                <a:srgbClr val="000000"/>
              </a:buClr>
              <a:buFont typeface="Wingdings" charset="2"/>
              <a:buChar char=""/>
            </a:pPr>
            <a:r>
              <a:rPr lang="en-US" sz="2000" b="0" strike="noStrike" spc="-1" dirty="0">
                <a:solidFill>
                  <a:srgbClr val="000000"/>
                </a:solidFill>
                <a:latin typeface="Avenir Next LT Pro" panose="020B0504020202020204" pitchFamily="34" charset="0"/>
                <a:ea typeface="DejaVu Sans"/>
              </a:rPr>
              <a:t>Describe procedural steps taken in grievance process</a:t>
            </a:r>
            <a:endParaRPr lang="en-US" sz="2000" b="0" strike="noStrike" spc="-1" dirty="0">
              <a:latin typeface="Avenir Next LT Pro" panose="020B0504020202020204" pitchFamily="34" charset="0"/>
            </a:endParaRPr>
          </a:p>
          <a:p>
            <a:pPr marL="573120" indent="-340200">
              <a:lnSpc>
                <a:spcPct val="107000"/>
              </a:lnSpc>
            </a:pPr>
            <a:endParaRPr lang="en-US" sz="2000" b="0" strike="noStrike" spc="-1" dirty="0">
              <a:latin typeface="Avenir Next LT Pro" panose="020B0504020202020204" pitchFamily="34" charset="0"/>
            </a:endParaRPr>
          </a:p>
          <a:p>
            <a:pPr marL="573120" indent="-340200">
              <a:lnSpc>
                <a:spcPct val="107000"/>
              </a:lnSpc>
              <a:buClr>
                <a:srgbClr val="000000"/>
              </a:buClr>
              <a:buFont typeface="Wingdings" charset="2"/>
              <a:buChar char=""/>
            </a:pPr>
            <a:r>
              <a:rPr lang="en-US" sz="2000" b="0" strike="noStrike" spc="-1" dirty="0">
                <a:solidFill>
                  <a:srgbClr val="000000"/>
                </a:solidFill>
                <a:latin typeface="Avenir Next LT Pro" panose="020B0504020202020204" pitchFamily="34" charset="0"/>
                <a:ea typeface="DejaVu Sans"/>
              </a:rPr>
              <a:t>Include a statement of facts</a:t>
            </a:r>
            <a:endParaRPr lang="en-US" sz="2000" b="0" strike="noStrike" spc="-1" dirty="0">
              <a:latin typeface="Avenir Next LT Pro" panose="020B0504020202020204" pitchFamily="34" charset="0"/>
            </a:endParaRPr>
          </a:p>
          <a:p>
            <a:pPr marL="573120" indent="-340200">
              <a:lnSpc>
                <a:spcPct val="107000"/>
              </a:lnSpc>
            </a:pPr>
            <a:endParaRPr lang="en-US" sz="2000" b="0" strike="noStrike" spc="-1" dirty="0">
              <a:latin typeface="Avenir Next LT Pro" panose="020B0504020202020204" pitchFamily="34" charset="0"/>
            </a:endParaRPr>
          </a:p>
          <a:p>
            <a:pPr marL="573120" indent="-340200">
              <a:lnSpc>
                <a:spcPct val="107000"/>
              </a:lnSpc>
              <a:buClr>
                <a:srgbClr val="000000"/>
              </a:buClr>
              <a:buFont typeface="Wingdings" charset="2"/>
              <a:buChar char=""/>
            </a:pPr>
            <a:r>
              <a:rPr lang="en-US" sz="2000" b="0" strike="noStrike" spc="-1" dirty="0">
                <a:solidFill>
                  <a:srgbClr val="000000"/>
                </a:solidFill>
                <a:latin typeface="Avenir Next LT Pro" panose="020B0504020202020204" pitchFamily="34" charset="0"/>
                <a:ea typeface="DejaVu Sans"/>
              </a:rPr>
              <a:t>Apply code of conduct </a:t>
            </a:r>
            <a:endParaRPr lang="en-US" sz="2000" b="0" strike="noStrike" spc="-1" dirty="0">
              <a:latin typeface="Avenir Next LT Pro" panose="020B0504020202020204" pitchFamily="34" charset="0"/>
            </a:endParaRPr>
          </a:p>
          <a:p>
            <a:pPr marL="573120" indent="-340200">
              <a:lnSpc>
                <a:spcPct val="107000"/>
              </a:lnSpc>
            </a:pPr>
            <a:endParaRPr lang="en-US" sz="2000" b="0" strike="noStrike" spc="-1" dirty="0">
              <a:latin typeface="Avenir Next LT Pro" panose="020B0504020202020204" pitchFamily="34" charset="0"/>
            </a:endParaRPr>
          </a:p>
          <a:p>
            <a:pPr marL="573120" indent="-340200">
              <a:lnSpc>
                <a:spcPct val="107000"/>
              </a:lnSpc>
              <a:buClr>
                <a:srgbClr val="000000"/>
              </a:buClr>
              <a:buFont typeface="Wingdings" charset="2"/>
              <a:buChar char=""/>
            </a:pPr>
            <a:r>
              <a:rPr lang="en-US" sz="2000" b="0" strike="noStrike" spc="-1" dirty="0">
                <a:solidFill>
                  <a:srgbClr val="000000"/>
                </a:solidFill>
                <a:latin typeface="Avenir Next LT Pro" panose="020B0504020202020204" pitchFamily="34" charset="0"/>
                <a:ea typeface="DejaVu Sans"/>
              </a:rPr>
              <a:t>State finding for each allegation, </a:t>
            </a:r>
            <a:r>
              <a:rPr lang="en-US" sz="2000" b="0" u="sng" strike="noStrike" spc="-1" dirty="0">
                <a:solidFill>
                  <a:srgbClr val="000000"/>
                </a:solidFill>
                <a:latin typeface="Avenir Next LT Pro" panose="020B0504020202020204" pitchFamily="34" charset="0"/>
                <a:ea typeface="DejaVu Sans"/>
              </a:rPr>
              <a:t>according to adopted standard of proof</a:t>
            </a:r>
            <a:r>
              <a:rPr lang="en-US" sz="2000" b="0" strike="noStrike" spc="-1" dirty="0">
                <a:solidFill>
                  <a:srgbClr val="000000"/>
                </a:solidFill>
                <a:latin typeface="Avenir Next LT Pro" panose="020B0504020202020204" pitchFamily="34" charset="0"/>
                <a:ea typeface="DejaVu Sans"/>
              </a:rPr>
              <a:t>, </a:t>
            </a:r>
            <a:r>
              <a:rPr lang="en-US" sz="2000" b="1" strike="noStrike" spc="-1" dirty="0">
                <a:solidFill>
                  <a:srgbClr val="000000"/>
                </a:solidFill>
                <a:latin typeface="Avenir Next LT Pro" panose="020B0504020202020204" pitchFamily="34" charset="0"/>
                <a:ea typeface="DejaVu Sans"/>
              </a:rPr>
              <a:t>including rationale</a:t>
            </a:r>
            <a:endParaRPr lang="en-US" sz="2000" b="0" strike="noStrike" spc="-1" dirty="0">
              <a:latin typeface="Avenir Next LT Pro" panose="020B0504020202020204" pitchFamily="34" charset="0"/>
            </a:endParaRPr>
          </a:p>
          <a:p>
            <a:pPr marL="573120" indent="-340200">
              <a:lnSpc>
                <a:spcPct val="107000"/>
              </a:lnSpc>
            </a:pPr>
            <a:endParaRPr lang="en-US" sz="2000" b="0" strike="noStrike" spc="-1" dirty="0">
              <a:latin typeface="Avenir Next LT Pro" panose="020B0504020202020204" pitchFamily="34" charset="0"/>
            </a:endParaRPr>
          </a:p>
          <a:p>
            <a:pPr marL="573120" indent="-340200">
              <a:lnSpc>
                <a:spcPct val="107000"/>
              </a:lnSpc>
              <a:buClr>
                <a:srgbClr val="000000"/>
              </a:buClr>
              <a:buFont typeface="Wingdings" charset="2"/>
              <a:buChar char=""/>
            </a:pPr>
            <a:r>
              <a:rPr lang="en-US" sz="2000" b="0" strike="noStrike" spc="-1" dirty="0">
                <a:solidFill>
                  <a:srgbClr val="000000"/>
                </a:solidFill>
                <a:latin typeface="Avenir Next LT Pro" panose="020B0504020202020204" pitchFamily="34" charset="0"/>
                <a:ea typeface="DejaVu Sans"/>
              </a:rPr>
              <a:t>Describe bases for appeal</a:t>
            </a:r>
            <a:endParaRPr lang="en-US" sz="2000" b="0" strike="noStrike" spc="-1" dirty="0">
              <a:latin typeface="Avenir Next LT Pro" panose="020B0504020202020204" pitchFamily="34" charset="0"/>
            </a:endParaRPr>
          </a:p>
        </p:txBody>
      </p:sp>
      <p:sp>
        <p:nvSpPr>
          <p:cNvPr id="470" name="CustomShape 3"/>
          <p:cNvSpPr/>
          <p:nvPr/>
        </p:nvSpPr>
        <p:spPr>
          <a:xfrm>
            <a:off x="599767" y="402813"/>
            <a:ext cx="11002297" cy="510396"/>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7000"/>
              </a:lnSpc>
              <a:spcAft>
                <a:spcPts val="799"/>
              </a:spcAft>
            </a:pPr>
            <a:r>
              <a:rPr lang="en-US" sz="3200" spc="-1" dirty="0">
                <a:solidFill>
                  <a:srgbClr val="124114"/>
                </a:solidFill>
                <a:latin typeface="Garamond" panose="02020404030301010803" pitchFamily="18" charset="0"/>
              </a:rPr>
              <a:t>Role of Decision-Maker: Overview</a:t>
            </a:r>
          </a:p>
        </p:txBody>
      </p:sp>
      <p:sp>
        <p:nvSpPr>
          <p:cNvPr id="2" name="Slide Number Placeholder 1">
            <a:extLst>
              <a:ext uri="{FF2B5EF4-FFF2-40B4-BE49-F238E27FC236}">
                <a16:creationId xmlns:a16="http://schemas.microsoft.com/office/drawing/2014/main" id="{0D06D520-0D2C-3561-A12A-C03FD1EFB717}"/>
              </a:ext>
            </a:extLst>
          </p:cNvPr>
          <p:cNvSpPr>
            <a:spLocks noGrp="1"/>
          </p:cNvSpPr>
          <p:nvPr>
            <p:ph type="sldNum" sz="quarter" idx="10"/>
          </p:nvPr>
        </p:nvSpPr>
        <p:spPr/>
        <p:txBody>
          <a:bodyPr/>
          <a:lstStyle/>
          <a:p>
            <a:fld id="{D5472318-D2C0-4B0A-B853-8CDC6E5DBB7E}" type="slidenum">
              <a:rPr lang="en-ID" smtClean="0"/>
              <a:pPr/>
              <a:t>71</a:t>
            </a:fld>
            <a:endParaRPr lang="en-ID"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CustomShape 2"/>
          <p:cNvSpPr/>
          <p:nvPr/>
        </p:nvSpPr>
        <p:spPr>
          <a:xfrm>
            <a:off x="785160" y="1588680"/>
            <a:ext cx="10787040" cy="3087384"/>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ct val="107000"/>
              </a:lnSpc>
              <a:spcAft>
                <a:spcPts val="799"/>
              </a:spcAft>
            </a:pPr>
            <a:r>
              <a:rPr lang="en-US" sz="2200" b="0" strike="noStrike" spc="-1" dirty="0">
                <a:solidFill>
                  <a:srgbClr val="000000"/>
                </a:solidFill>
                <a:latin typeface="Avenir Next LT Pro" panose="020B0504020202020204" pitchFamily="34" charset="0"/>
                <a:ea typeface="DejaVu Sans"/>
              </a:rPr>
              <a:t>The College must provide the written determination to the parties simultaneously.</a:t>
            </a:r>
            <a:endParaRPr lang="en-US" sz="2200" b="0" strike="noStrike" spc="-1" dirty="0">
              <a:latin typeface="Avenir Next LT Pro" panose="020B0504020202020204" pitchFamily="34" charset="0"/>
            </a:endParaRPr>
          </a:p>
          <a:p>
            <a:pPr algn="just">
              <a:lnSpc>
                <a:spcPct val="107000"/>
              </a:lnSpc>
              <a:spcAft>
                <a:spcPts val="799"/>
              </a:spcAft>
            </a:pPr>
            <a:endParaRPr lang="en-US" sz="2200" b="0" strike="noStrike" spc="-1" dirty="0">
              <a:latin typeface="Avenir Next LT Pro" panose="020B0504020202020204" pitchFamily="34" charset="0"/>
            </a:endParaRPr>
          </a:p>
          <a:p>
            <a:pPr algn="just">
              <a:lnSpc>
                <a:spcPct val="107000"/>
              </a:lnSpc>
              <a:spcAft>
                <a:spcPts val="799"/>
              </a:spcAft>
            </a:pPr>
            <a:r>
              <a:rPr lang="en-US" sz="2200" b="0" strike="noStrike" spc="-1" dirty="0">
                <a:solidFill>
                  <a:srgbClr val="000000"/>
                </a:solidFill>
                <a:latin typeface="Avenir Next LT Pro" panose="020B0504020202020204" pitchFamily="34" charset="0"/>
                <a:ea typeface="DejaVu Sans"/>
              </a:rPr>
              <a:t>The determination regarding responsibility becomes final:</a:t>
            </a:r>
            <a:endParaRPr lang="en-US" sz="2200" b="0" strike="noStrike" spc="-1" dirty="0">
              <a:latin typeface="Avenir Next LT Pro" panose="020B0504020202020204" pitchFamily="34" charset="0"/>
            </a:endParaRPr>
          </a:p>
          <a:p>
            <a:pPr marL="731520" indent="-341640" algn="just">
              <a:lnSpc>
                <a:spcPct val="100000"/>
              </a:lnSpc>
              <a:buClr>
                <a:srgbClr val="000000"/>
              </a:buClr>
              <a:buFont typeface="Wingdings" charset="2"/>
              <a:buChar char=""/>
            </a:pPr>
            <a:r>
              <a:rPr lang="en-US" sz="2200" b="0" strike="noStrike" spc="-1" dirty="0">
                <a:solidFill>
                  <a:srgbClr val="000000"/>
                </a:solidFill>
                <a:latin typeface="Avenir Next LT Pro" panose="020B0504020202020204" pitchFamily="34" charset="0"/>
                <a:ea typeface="DejaVu Sans"/>
              </a:rPr>
              <a:t>If an appeal is filed: “on the date that the recipient (the College) provides the parties with the written determination of the result of the appeal.” </a:t>
            </a:r>
            <a:endParaRPr lang="en-US" sz="2200" b="0" strike="noStrike" spc="-1" dirty="0">
              <a:latin typeface="Avenir Next LT Pro" panose="020B0504020202020204" pitchFamily="34" charset="0"/>
            </a:endParaRPr>
          </a:p>
          <a:p>
            <a:pPr marL="731520" algn="just">
              <a:lnSpc>
                <a:spcPct val="100000"/>
              </a:lnSpc>
            </a:pPr>
            <a:endParaRPr lang="en-US" sz="2200" b="0" strike="noStrike" spc="-1" dirty="0">
              <a:latin typeface="Avenir Next LT Pro" panose="020B0504020202020204" pitchFamily="34" charset="0"/>
            </a:endParaRPr>
          </a:p>
          <a:p>
            <a:pPr marL="731520" indent="-341640" algn="just">
              <a:lnSpc>
                <a:spcPct val="100000"/>
              </a:lnSpc>
              <a:buClr>
                <a:srgbClr val="000000"/>
              </a:buClr>
              <a:buFont typeface="Wingdings" charset="2"/>
              <a:buChar char=""/>
            </a:pPr>
            <a:r>
              <a:rPr lang="en-US" sz="2200" b="0" strike="noStrike" spc="-1" dirty="0">
                <a:solidFill>
                  <a:srgbClr val="000000"/>
                </a:solidFill>
                <a:latin typeface="Avenir Next LT Pro" panose="020B0504020202020204" pitchFamily="34" charset="0"/>
                <a:ea typeface="DejaVu Sans"/>
              </a:rPr>
              <a:t>If an appeal is NOT filed: “on the date on which an appeal would no longer be considered timely.”</a:t>
            </a:r>
            <a:endParaRPr lang="en-US" sz="2200" b="0" strike="noStrike" spc="-1" dirty="0">
              <a:latin typeface="Avenir Next LT Pro" panose="020B0504020202020204" pitchFamily="34" charset="0"/>
            </a:endParaRPr>
          </a:p>
        </p:txBody>
      </p:sp>
      <p:sp>
        <p:nvSpPr>
          <p:cNvPr id="476" name="CustomShape 3"/>
          <p:cNvSpPr/>
          <p:nvPr/>
        </p:nvSpPr>
        <p:spPr>
          <a:xfrm>
            <a:off x="482377" y="595379"/>
            <a:ext cx="10990800" cy="5209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7000"/>
              </a:lnSpc>
              <a:spcAft>
                <a:spcPts val="799"/>
              </a:spcAft>
            </a:pPr>
            <a:r>
              <a:rPr lang="en-US" sz="3200" strike="noStrike" spc="-1" dirty="0">
                <a:solidFill>
                  <a:srgbClr val="124114"/>
                </a:solidFill>
                <a:latin typeface="Garamond" panose="02020404030301010803" pitchFamily="18" charset="0"/>
                <a:ea typeface="DejaVu Sans"/>
              </a:rPr>
              <a:t>Title IX Grievance Process: Determining Responsibility</a:t>
            </a:r>
            <a:endParaRPr lang="en-US" sz="3200" strike="noStrike" spc="-1" dirty="0">
              <a:solidFill>
                <a:srgbClr val="124114"/>
              </a:solidFill>
              <a:latin typeface="Garamond" panose="02020404030301010803" pitchFamily="18" charset="0"/>
            </a:endParaRPr>
          </a:p>
        </p:txBody>
      </p:sp>
      <p:sp>
        <p:nvSpPr>
          <p:cNvPr id="2" name="Slide Number Placeholder 1">
            <a:extLst>
              <a:ext uri="{FF2B5EF4-FFF2-40B4-BE49-F238E27FC236}">
                <a16:creationId xmlns:a16="http://schemas.microsoft.com/office/drawing/2014/main" id="{7251C4DD-DABD-DC3D-2BE1-8E8CF395526C}"/>
              </a:ext>
            </a:extLst>
          </p:cNvPr>
          <p:cNvSpPr>
            <a:spLocks noGrp="1"/>
          </p:cNvSpPr>
          <p:nvPr>
            <p:ph type="sldNum" sz="quarter" idx="10"/>
          </p:nvPr>
        </p:nvSpPr>
        <p:spPr/>
        <p:txBody>
          <a:bodyPr/>
          <a:lstStyle/>
          <a:p>
            <a:fld id="{D5472318-D2C0-4B0A-B853-8CDC6E5DBB7E}" type="slidenum">
              <a:rPr lang="en-ID" smtClean="0"/>
              <a:pPr/>
              <a:t>72</a:t>
            </a:fld>
            <a:endParaRPr lang="en-ID"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17CCAC3-B169-D179-14FC-A50B4F2F0900}"/>
              </a:ext>
            </a:extLst>
          </p:cNvPr>
          <p:cNvGraphicFramePr>
            <a:graphicFrameLocks noGrp="1"/>
          </p:cNvGraphicFramePr>
          <p:nvPr>
            <p:extLst>
              <p:ext uri="{D42A27DB-BD31-4B8C-83A1-F6EECF244321}">
                <p14:modId xmlns:p14="http://schemas.microsoft.com/office/powerpoint/2010/main" val="1261476154"/>
              </p:ext>
            </p:extLst>
          </p:nvPr>
        </p:nvGraphicFramePr>
        <p:xfrm>
          <a:off x="776748" y="415720"/>
          <a:ext cx="10638503" cy="640080"/>
        </p:xfrm>
        <a:graphic>
          <a:graphicData uri="http://schemas.openxmlformats.org/drawingml/2006/table">
            <a:tbl>
              <a:tblPr firstRow="1" bandRow="1">
                <a:tableStyleId>{5202B0CA-FC54-4496-8BCA-5EF66A818D29}</a:tableStyleId>
              </a:tblPr>
              <a:tblGrid>
                <a:gridCol w="10638503">
                  <a:extLst>
                    <a:ext uri="{9D8B030D-6E8A-4147-A177-3AD203B41FA5}">
                      <a16:colId xmlns:a16="http://schemas.microsoft.com/office/drawing/2014/main" val="21436390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rgbClr val="124114"/>
                          </a:solidFill>
                          <a:latin typeface="Garamond" panose="02020404030301010803" pitchFamily="18" charset="0"/>
                          <a:ea typeface="+mn-ea"/>
                          <a:cs typeface="+mn-cs"/>
                        </a:rPr>
                        <a:t>Written Determination</a:t>
                      </a:r>
                      <a:endParaRPr lang="en-US" sz="3600" dirty="0">
                        <a:solidFill>
                          <a:srgbClr val="124114"/>
                        </a:solidFill>
                      </a:endParaRPr>
                    </a:p>
                  </a:txBody>
                  <a:tcPr>
                    <a:noFill/>
                  </a:tcPr>
                </a:tc>
                <a:extLst>
                  <a:ext uri="{0D108BD9-81ED-4DB2-BD59-A6C34878D82A}">
                    <a16:rowId xmlns:a16="http://schemas.microsoft.com/office/drawing/2014/main" val="2342756679"/>
                  </a:ext>
                </a:extLst>
              </a:tr>
            </a:tbl>
          </a:graphicData>
        </a:graphic>
      </p:graphicFrame>
      <p:pic>
        <p:nvPicPr>
          <p:cNvPr id="5" name="Picture 4">
            <a:extLst>
              <a:ext uri="{FF2B5EF4-FFF2-40B4-BE49-F238E27FC236}">
                <a16:creationId xmlns:a16="http://schemas.microsoft.com/office/drawing/2014/main" id="{88787CEB-E424-5ACE-ECB3-990EE62C9C3A}"/>
              </a:ext>
            </a:extLst>
          </p:cNvPr>
          <p:cNvPicPr>
            <a:picLocks noChangeAspect="1"/>
          </p:cNvPicPr>
          <p:nvPr/>
        </p:nvPicPr>
        <p:blipFill rotWithShape="1">
          <a:blip r:embed="rId3"/>
          <a:srcRect l="54050" t="2737"/>
          <a:stretch/>
        </p:blipFill>
        <p:spPr>
          <a:xfrm>
            <a:off x="4174916" y="1194434"/>
            <a:ext cx="3719538" cy="4927130"/>
          </a:xfrm>
          <a:prstGeom prst="rect">
            <a:avLst/>
          </a:prstGeom>
        </p:spPr>
      </p:pic>
      <p:pic>
        <p:nvPicPr>
          <p:cNvPr id="7" name="Picture 6">
            <a:extLst>
              <a:ext uri="{FF2B5EF4-FFF2-40B4-BE49-F238E27FC236}">
                <a16:creationId xmlns:a16="http://schemas.microsoft.com/office/drawing/2014/main" id="{ACDD2A4E-7CF6-9194-5CCA-DCE83684AC43}"/>
              </a:ext>
            </a:extLst>
          </p:cNvPr>
          <p:cNvPicPr>
            <a:picLocks noChangeAspect="1"/>
          </p:cNvPicPr>
          <p:nvPr/>
        </p:nvPicPr>
        <p:blipFill rotWithShape="1">
          <a:blip r:embed="rId4"/>
          <a:srcRect t="2737"/>
          <a:stretch/>
        </p:blipFill>
        <p:spPr>
          <a:xfrm>
            <a:off x="8017085" y="1333068"/>
            <a:ext cx="3830787" cy="4628813"/>
          </a:xfrm>
          <a:prstGeom prst="rect">
            <a:avLst/>
          </a:prstGeom>
        </p:spPr>
      </p:pic>
      <p:pic>
        <p:nvPicPr>
          <p:cNvPr id="8" name="Picture 7">
            <a:extLst>
              <a:ext uri="{FF2B5EF4-FFF2-40B4-BE49-F238E27FC236}">
                <a16:creationId xmlns:a16="http://schemas.microsoft.com/office/drawing/2014/main" id="{6E25104D-DD2F-3DC1-A58A-866E71E99C2D}"/>
              </a:ext>
            </a:extLst>
          </p:cNvPr>
          <p:cNvPicPr>
            <a:picLocks noChangeAspect="1"/>
          </p:cNvPicPr>
          <p:nvPr/>
        </p:nvPicPr>
        <p:blipFill rotWithShape="1">
          <a:blip r:embed="rId3"/>
          <a:srcRect t="5889" r="55850"/>
          <a:stretch/>
        </p:blipFill>
        <p:spPr>
          <a:xfrm>
            <a:off x="478452" y="1194434"/>
            <a:ext cx="3573833" cy="4767447"/>
          </a:xfrm>
          <a:prstGeom prst="rect">
            <a:avLst/>
          </a:prstGeom>
        </p:spPr>
      </p:pic>
      <p:sp>
        <p:nvSpPr>
          <p:cNvPr id="9" name="Slide Number Placeholder 8">
            <a:extLst>
              <a:ext uri="{FF2B5EF4-FFF2-40B4-BE49-F238E27FC236}">
                <a16:creationId xmlns:a16="http://schemas.microsoft.com/office/drawing/2014/main" id="{E68BBD1E-C49B-9810-F7CF-F6F592914C91}"/>
              </a:ext>
            </a:extLst>
          </p:cNvPr>
          <p:cNvSpPr>
            <a:spLocks noGrp="1"/>
          </p:cNvSpPr>
          <p:nvPr>
            <p:ph type="sldNum" sz="quarter" idx="10"/>
          </p:nvPr>
        </p:nvSpPr>
        <p:spPr/>
        <p:txBody>
          <a:bodyPr/>
          <a:lstStyle/>
          <a:p>
            <a:fld id="{D5472318-D2C0-4B0A-B853-8CDC6E5DBB7E}" type="slidenum">
              <a:rPr lang="en-ID" smtClean="0"/>
              <a:pPr/>
              <a:t>73</a:t>
            </a:fld>
            <a:endParaRPr lang="en-ID" dirty="0"/>
          </a:p>
        </p:txBody>
      </p:sp>
    </p:spTree>
    <p:extLst>
      <p:ext uri="{BB962C8B-B14F-4D97-AF65-F5344CB8AC3E}">
        <p14:creationId xmlns:p14="http://schemas.microsoft.com/office/powerpoint/2010/main" val="3937283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E123-CC90-48BA-8943-5F66605AA8A8}"/>
              </a:ext>
            </a:extLst>
          </p:cNvPr>
          <p:cNvSpPr>
            <a:spLocks noGrp="1"/>
          </p:cNvSpPr>
          <p:nvPr>
            <p:ph type="title"/>
          </p:nvPr>
        </p:nvSpPr>
        <p:spPr>
          <a:xfrm>
            <a:off x="329530" y="741140"/>
            <a:ext cx="3115419" cy="4709810"/>
          </a:xfrm>
        </p:spPr>
        <p:txBody>
          <a:bodyPr/>
          <a:lstStyle/>
          <a:p>
            <a:r>
              <a:rPr lang="en-US" dirty="0"/>
              <a:t>Disciplinary or Corrective Action  </a:t>
            </a:r>
          </a:p>
        </p:txBody>
      </p:sp>
      <p:sp>
        <p:nvSpPr>
          <p:cNvPr id="3" name="TextBox 2">
            <a:extLst>
              <a:ext uri="{FF2B5EF4-FFF2-40B4-BE49-F238E27FC236}">
                <a16:creationId xmlns:a16="http://schemas.microsoft.com/office/drawing/2014/main" id="{E66186A4-CE8D-46D7-B32A-CE639F44D6B7}"/>
              </a:ext>
            </a:extLst>
          </p:cNvPr>
          <p:cNvSpPr txBox="1"/>
          <p:nvPr/>
        </p:nvSpPr>
        <p:spPr>
          <a:xfrm>
            <a:off x="4348066" y="2379305"/>
            <a:ext cx="7081934"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If the College President (or designee) determines that prohibited conduct occurred, the College shall promptly respond by taking disciplinary action or corrective action reasonably calculated to address the conduct.  </a:t>
            </a:r>
          </a:p>
          <a:p>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11CBF66-1B09-2AD8-9E46-998447254CA7}"/>
              </a:ext>
            </a:extLst>
          </p:cNvPr>
          <p:cNvSpPr>
            <a:spLocks noGrp="1"/>
          </p:cNvSpPr>
          <p:nvPr>
            <p:ph type="sldNum" sz="quarter" idx="10"/>
          </p:nvPr>
        </p:nvSpPr>
        <p:spPr/>
        <p:txBody>
          <a:bodyPr/>
          <a:lstStyle/>
          <a:p>
            <a:fld id="{D5472318-D2C0-4B0A-B853-8CDC6E5DBB7E}" type="slidenum">
              <a:rPr lang="en-ID" smtClean="0"/>
              <a:pPr/>
              <a:t>74</a:t>
            </a:fld>
            <a:endParaRPr lang="en-ID" dirty="0"/>
          </a:p>
        </p:txBody>
      </p:sp>
    </p:spTree>
    <p:extLst>
      <p:ext uri="{BB962C8B-B14F-4D97-AF65-F5344CB8AC3E}">
        <p14:creationId xmlns:p14="http://schemas.microsoft.com/office/powerpoint/2010/main" val="29138603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E123-CC90-48BA-8943-5F66605AA8A8}"/>
              </a:ext>
            </a:extLst>
          </p:cNvPr>
          <p:cNvSpPr>
            <a:spLocks noGrp="1"/>
          </p:cNvSpPr>
          <p:nvPr>
            <p:ph type="title"/>
          </p:nvPr>
        </p:nvSpPr>
        <p:spPr>
          <a:xfrm>
            <a:off x="329530" y="741140"/>
            <a:ext cx="3115419" cy="4709810"/>
          </a:xfrm>
        </p:spPr>
        <p:txBody>
          <a:bodyPr/>
          <a:lstStyle/>
          <a:p>
            <a:r>
              <a:rPr lang="en-US" dirty="0"/>
              <a:t>Disciplinary or Corrective Action  </a:t>
            </a:r>
          </a:p>
        </p:txBody>
      </p:sp>
      <p:sp>
        <p:nvSpPr>
          <p:cNvPr id="3" name="TextBox 2">
            <a:extLst>
              <a:ext uri="{FF2B5EF4-FFF2-40B4-BE49-F238E27FC236}">
                <a16:creationId xmlns:a16="http://schemas.microsoft.com/office/drawing/2014/main" id="{E66186A4-CE8D-46D7-B32A-CE639F44D6B7}"/>
              </a:ext>
            </a:extLst>
          </p:cNvPr>
          <p:cNvSpPr txBox="1"/>
          <p:nvPr/>
        </p:nvSpPr>
        <p:spPr>
          <a:xfrm>
            <a:off x="4012163" y="597159"/>
            <a:ext cx="741783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Disciplinary Measures.</a:t>
            </a:r>
          </a:p>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Training </a:t>
            </a:r>
          </a:p>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Comprehensive Education Program </a:t>
            </a:r>
          </a:p>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Counseling </a:t>
            </a:r>
          </a:p>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Permitting either Party to drop a course (students)</a:t>
            </a:r>
          </a:p>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Conducting follow up inquires to determine if any new incidents have occurred.</a:t>
            </a:r>
          </a:p>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Climate survey</a:t>
            </a:r>
          </a:p>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Increase staff monitoring </a:t>
            </a:r>
          </a:p>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Reaffirming College District’s policies.</a:t>
            </a:r>
          </a:p>
          <a:p>
            <a:pPr marL="285750" indent="-285750">
              <a:buFont typeface="Arial" panose="020B0604020202020204" pitchFamily="34" charset="0"/>
              <a:buChar char="•"/>
            </a:pPr>
            <a:r>
              <a:rPr lang="en-US" sz="2400" dirty="0">
                <a:latin typeface="Avenir Next LT Pro" panose="020B0504020202020204" pitchFamily="34" charset="0"/>
                <a:cs typeface="Arial" panose="020B0604020202020204" pitchFamily="34" charset="0"/>
              </a:rPr>
              <a:t>Taking other appropriate action. </a:t>
            </a:r>
          </a:p>
          <a:p>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50DCF74-51C6-3880-81B1-00DF3995D84B}"/>
              </a:ext>
            </a:extLst>
          </p:cNvPr>
          <p:cNvSpPr>
            <a:spLocks noGrp="1"/>
          </p:cNvSpPr>
          <p:nvPr>
            <p:ph type="sldNum" sz="quarter" idx="10"/>
          </p:nvPr>
        </p:nvSpPr>
        <p:spPr/>
        <p:txBody>
          <a:bodyPr/>
          <a:lstStyle/>
          <a:p>
            <a:fld id="{D5472318-D2C0-4B0A-B853-8CDC6E5DBB7E}" type="slidenum">
              <a:rPr lang="en-ID" smtClean="0"/>
              <a:pPr/>
              <a:t>75</a:t>
            </a:fld>
            <a:endParaRPr lang="en-ID" dirty="0"/>
          </a:p>
        </p:txBody>
      </p:sp>
    </p:spTree>
    <p:extLst>
      <p:ext uri="{BB962C8B-B14F-4D97-AF65-F5344CB8AC3E}">
        <p14:creationId xmlns:p14="http://schemas.microsoft.com/office/powerpoint/2010/main" val="10921933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21792" y="353568"/>
            <a:ext cx="10972800" cy="6487097"/>
          </a:xfrm>
          <a:prstGeom prst="rect">
            <a:avLst/>
          </a:prstGeom>
        </p:spPr>
        <p:txBody>
          <a:bodyPr wrap="square" lIns="0" tIns="0" rIns="0" bIns="0" rtlCol="0" anchor="t">
            <a:spAutoFit/>
          </a:bodyPr>
          <a:lstStyle/>
          <a:p>
            <a:pPr algn="ctr">
              <a:lnSpc>
                <a:spcPts val="5334"/>
              </a:lnSpc>
            </a:pPr>
            <a:r>
              <a:rPr lang="en-US" sz="4000" dirty="0">
                <a:solidFill>
                  <a:srgbClr val="124114"/>
                </a:solidFill>
                <a:latin typeface="Garamond" panose="02020404030301010803" pitchFamily="18" charset="0"/>
                <a:ea typeface="+mj-ea"/>
                <a:cs typeface="+mj-cs"/>
              </a:rPr>
              <a:t>Title IX Investigators</a:t>
            </a:r>
          </a:p>
          <a:p>
            <a:pPr algn="ctr">
              <a:lnSpc>
                <a:spcPts val="5334"/>
              </a:lnSpc>
            </a:pPr>
            <a:r>
              <a:rPr lang="en-US" sz="4000" u="sng" dirty="0">
                <a:solidFill>
                  <a:srgbClr val="124114"/>
                </a:solidFill>
                <a:latin typeface="Garamond" panose="02020404030301010803" pitchFamily="18" charset="0"/>
                <a:ea typeface="+mj-ea"/>
                <a:cs typeface="+mj-cs"/>
              </a:rPr>
              <a:t>What did you learn?</a:t>
            </a:r>
          </a:p>
          <a:p>
            <a:r>
              <a:rPr lang="en-US" dirty="0"/>
              <a:t> </a:t>
            </a:r>
          </a:p>
          <a:p>
            <a:endParaRPr lang="en-US" dirty="0"/>
          </a:p>
          <a:p>
            <a:endParaRPr lang="en-US" sz="1400" dirty="0"/>
          </a:p>
          <a:p>
            <a:pPr marL="342900" lvl="0" indent="-342900">
              <a:buFont typeface="Wingdings" panose="05000000000000000000" pitchFamily="2" charset="2"/>
              <a:buChar char="q"/>
            </a:pPr>
            <a:r>
              <a:rPr lang="en-US" sz="2000" dirty="0">
                <a:latin typeface="Avenir Next LT Pro" panose="020B0504020202020204" pitchFamily="34" charset="0"/>
              </a:rPr>
              <a:t>You learned how to investigate.</a:t>
            </a:r>
          </a:p>
          <a:p>
            <a:pPr marL="342900" lvl="0" indent="-342900">
              <a:buFont typeface="Wingdings" panose="05000000000000000000" pitchFamily="2" charset="2"/>
              <a:buChar char="q"/>
            </a:pPr>
            <a:endParaRPr lang="en-US" sz="2000" dirty="0">
              <a:latin typeface="Avenir Next LT Pro" panose="020B0504020202020204" pitchFamily="34" charset="0"/>
            </a:endParaRPr>
          </a:p>
          <a:p>
            <a:pPr marL="342900" indent="-342900">
              <a:buFont typeface="Wingdings" panose="05000000000000000000" pitchFamily="2" charset="2"/>
              <a:buChar char="q"/>
            </a:pPr>
            <a:r>
              <a:rPr lang="en-US" sz="2000" dirty="0">
                <a:latin typeface="Avenir Next LT Pro" panose="020B0504020202020204" pitchFamily="34" charset="0"/>
              </a:rPr>
              <a:t>You learned your duty to gather information objectively and to be impartial. </a:t>
            </a:r>
          </a:p>
          <a:p>
            <a:pPr marL="342900" lvl="0" indent="-342900">
              <a:buFont typeface="Wingdings" panose="05000000000000000000" pitchFamily="2" charset="2"/>
              <a:buChar char="q"/>
            </a:pPr>
            <a:endParaRPr lang="en-US" sz="2000" dirty="0">
              <a:latin typeface="Avenir Next LT Pro" panose="020B0504020202020204" pitchFamily="34" charset="0"/>
            </a:endParaRPr>
          </a:p>
          <a:p>
            <a:pPr marL="342900" lvl="0" indent="-342900">
              <a:buFont typeface="Wingdings" panose="05000000000000000000" pitchFamily="2" charset="2"/>
              <a:buChar char="q"/>
            </a:pPr>
            <a:r>
              <a:rPr lang="en-US" sz="2000" dirty="0">
                <a:latin typeface="Avenir Next LT Pro" panose="020B0504020202020204" pitchFamily="34" charset="0"/>
              </a:rPr>
              <a:t>You learned how to document an investigation. </a:t>
            </a:r>
          </a:p>
          <a:p>
            <a:pPr marL="342900" lvl="0" indent="-342900">
              <a:buFont typeface="Wingdings" panose="05000000000000000000" pitchFamily="2" charset="2"/>
              <a:buChar char="q"/>
            </a:pPr>
            <a:endParaRPr lang="en-US" sz="2000" dirty="0">
              <a:latin typeface="Avenir Next LT Pro" panose="020B0504020202020204" pitchFamily="34" charset="0"/>
            </a:endParaRPr>
          </a:p>
          <a:p>
            <a:pPr marL="342900" lvl="0" indent="-342900">
              <a:buFont typeface="Wingdings" panose="05000000000000000000" pitchFamily="2" charset="2"/>
              <a:buChar char="q"/>
            </a:pPr>
            <a:r>
              <a:rPr lang="en-US" sz="2000" dirty="0">
                <a:latin typeface="Avenir Next LT Pro" panose="020B0504020202020204" pitchFamily="34" charset="0"/>
              </a:rPr>
              <a:t>You learned how to create an investigative report “that fairly summarizes relevant evidence.”</a:t>
            </a:r>
          </a:p>
          <a:p>
            <a:pPr marL="342900" lvl="0" indent="-342900">
              <a:buFont typeface="Wingdings" panose="05000000000000000000" pitchFamily="2" charset="2"/>
              <a:buChar char="q"/>
            </a:pPr>
            <a:endParaRPr lang="en-US" sz="2000" dirty="0"/>
          </a:p>
          <a:p>
            <a:r>
              <a:rPr lang="en-US" sz="2000" dirty="0"/>
              <a:t>  </a:t>
            </a:r>
            <a:endParaRPr lang="en-US" dirty="0"/>
          </a:p>
          <a:p>
            <a:r>
              <a:rPr lang="en-US" dirty="0"/>
              <a:t> </a:t>
            </a:r>
          </a:p>
          <a:p>
            <a:pPr>
              <a:lnSpc>
                <a:spcPts val="5334"/>
              </a:lnSpc>
            </a:pPr>
            <a:endParaRPr lang="en-US" sz="3600" b="1" dirty="0">
              <a:solidFill>
                <a:srgbClr val="302E2C"/>
              </a:solidFill>
              <a:latin typeface="Montserrat Classic Bold"/>
            </a:endParaRPr>
          </a:p>
          <a:p>
            <a:pPr>
              <a:lnSpc>
                <a:spcPts val="5334"/>
              </a:lnSpc>
            </a:pPr>
            <a:endParaRPr lang="en-US" sz="3600" b="1" dirty="0">
              <a:solidFill>
                <a:srgbClr val="302E2C"/>
              </a:solidFill>
              <a:latin typeface="Montserrat Classic Bold"/>
            </a:endParaRPr>
          </a:p>
        </p:txBody>
      </p:sp>
      <p:sp>
        <p:nvSpPr>
          <p:cNvPr id="2" name="Slide Number Placeholder 1">
            <a:extLst>
              <a:ext uri="{FF2B5EF4-FFF2-40B4-BE49-F238E27FC236}">
                <a16:creationId xmlns:a16="http://schemas.microsoft.com/office/drawing/2014/main" id="{B5E0CF29-2715-A4EE-346B-B6C025BB2ACD}"/>
              </a:ext>
            </a:extLst>
          </p:cNvPr>
          <p:cNvSpPr>
            <a:spLocks noGrp="1"/>
          </p:cNvSpPr>
          <p:nvPr>
            <p:ph type="sldNum" sz="quarter" idx="10"/>
          </p:nvPr>
        </p:nvSpPr>
        <p:spPr/>
        <p:txBody>
          <a:bodyPr/>
          <a:lstStyle/>
          <a:p>
            <a:fld id="{D5472318-D2C0-4B0A-B853-8CDC6E5DBB7E}" type="slidenum">
              <a:rPr lang="en-ID" smtClean="0"/>
              <a:pPr/>
              <a:t>76</a:t>
            </a:fld>
            <a:endParaRPr lang="en-ID"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2"/>
          <p:cNvSpPr/>
          <p:nvPr/>
        </p:nvSpPr>
        <p:spPr>
          <a:xfrm>
            <a:off x="4151000" y="880376"/>
            <a:ext cx="7431399" cy="3493264"/>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marL="720" algn="ctr">
              <a:lnSpc>
                <a:spcPct val="100000"/>
              </a:lnSpc>
            </a:pPr>
            <a:endParaRPr lang="en-US" sz="1800" b="0" strike="noStrike" spc="-1" dirty="0">
              <a:latin typeface="Avenir Next LT Pro" panose="020B0504020202020204" pitchFamily="34" charset="0"/>
            </a:endParaRPr>
          </a:p>
          <a:p>
            <a:pPr marL="801000" lvl="1" indent="-340200">
              <a:lnSpc>
                <a:spcPct val="100000"/>
              </a:lnSpc>
              <a:spcAft>
                <a:spcPts val="1009"/>
              </a:spcAft>
              <a:buClr>
                <a:srgbClr val="000000"/>
              </a:buClr>
              <a:buFont typeface="Wingdings" charset="2"/>
              <a:buChar char=""/>
            </a:pPr>
            <a:r>
              <a:rPr lang="en-US" sz="2300" b="0" strike="noStrike" spc="-1" dirty="0">
                <a:solidFill>
                  <a:srgbClr val="000000"/>
                </a:solidFill>
                <a:latin typeface="Avenir Next LT Pro" panose="020B0504020202020204" pitchFamily="34" charset="0"/>
                <a:ea typeface="DejaVu Sans"/>
              </a:rPr>
              <a:t>An understanding of the Title IX grievance process</a:t>
            </a:r>
            <a:endParaRPr lang="en-US" sz="2300" b="0" strike="noStrike" spc="-1" dirty="0">
              <a:latin typeface="Avenir Next LT Pro" panose="020B0504020202020204" pitchFamily="34" charset="0"/>
            </a:endParaRPr>
          </a:p>
          <a:p>
            <a:pPr marL="801000" lvl="1" indent="-340200">
              <a:lnSpc>
                <a:spcPct val="100000"/>
              </a:lnSpc>
              <a:spcAft>
                <a:spcPts val="1009"/>
              </a:spcAft>
              <a:buClr>
                <a:srgbClr val="000000"/>
              </a:buClr>
              <a:buFont typeface="Wingdings" charset="2"/>
              <a:buChar char=""/>
            </a:pPr>
            <a:r>
              <a:rPr lang="en-US" sz="2300" b="0" strike="noStrike" spc="-1" dirty="0">
                <a:solidFill>
                  <a:srgbClr val="000000"/>
                </a:solidFill>
                <a:latin typeface="Avenir Next LT Pro" panose="020B0504020202020204" pitchFamily="34" charset="0"/>
                <a:ea typeface="DejaVu Sans"/>
              </a:rPr>
              <a:t>An understanding of what evidence is relevant and what is not </a:t>
            </a:r>
            <a:endParaRPr lang="en-US" sz="2300" b="0" strike="noStrike" spc="-1" dirty="0">
              <a:latin typeface="Avenir Next LT Pro" panose="020B0504020202020204" pitchFamily="34" charset="0"/>
            </a:endParaRPr>
          </a:p>
          <a:p>
            <a:pPr marL="801000" lvl="1" indent="-340200">
              <a:lnSpc>
                <a:spcPct val="100000"/>
              </a:lnSpc>
              <a:spcAft>
                <a:spcPts val="1009"/>
              </a:spcAft>
              <a:buClr>
                <a:srgbClr val="000000"/>
              </a:buClr>
              <a:buFont typeface="Wingdings" charset="2"/>
              <a:buChar char=""/>
            </a:pPr>
            <a:r>
              <a:rPr lang="en-US" sz="2300" b="0" strike="noStrike" spc="-1" dirty="0">
                <a:solidFill>
                  <a:srgbClr val="000000"/>
                </a:solidFill>
                <a:latin typeface="Avenir Next LT Pro" panose="020B0504020202020204" pitchFamily="34" charset="0"/>
                <a:ea typeface="DejaVu Sans"/>
              </a:rPr>
              <a:t>How to objectively evaluate evidence and credibility </a:t>
            </a:r>
            <a:endParaRPr lang="en-US" sz="2300" b="0" strike="noStrike" spc="-1" dirty="0">
              <a:latin typeface="Avenir Next LT Pro" panose="020B0504020202020204" pitchFamily="34" charset="0"/>
            </a:endParaRPr>
          </a:p>
          <a:p>
            <a:pPr marL="801000" lvl="1" indent="-340200">
              <a:lnSpc>
                <a:spcPct val="100000"/>
              </a:lnSpc>
              <a:spcAft>
                <a:spcPts val="1009"/>
              </a:spcAft>
              <a:buClr>
                <a:srgbClr val="000000"/>
              </a:buClr>
              <a:buFont typeface="Wingdings" charset="2"/>
              <a:buChar char=""/>
            </a:pPr>
            <a:r>
              <a:rPr lang="en-US" sz="2300" b="0" strike="noStrike" spc="-1" dirty="0">
                <a:solidFill>
                  <a:srgbClr val="000000"/>
                </a:solidFill>
                <a:latin typeface="Avenir Next LT Pro" panose="020B0504020202020204" pitchFamily="34" charset="0"/>
                <a:ea typeface="DejaVu Sans"/>
              </a:rPr>
              <a:t>Applying the standard of proof to determine responsibility</a:t>
            </a:r>
            <a:endParaRPr lang="en-US" sz="2300" b="0" strike="noStrike" spc="-1" dirty="0">
              <a:latin typeface="Avenir Next LT Pro" panose="020B0504020202020204" pitchFamily="34" charset="0"/>
            </a:endParaRPr>
          </a:p>
        </p:txBody>
      </p:sp>
      <p:sp>
        <p:nvSpPr>
          <p:cNvPr id="182" name="CustomShape 3"/>
          <p:cNvSpPr/>
          <p:nvPr/>
        </p:nvSpPr>
        <p:spPr>
          <a:xfrm>
            <a:off x="0" y="1526996"/>
            <a:ext cx="3559277" cy="2086853"/>
          </a:xfrm>
          <a:prstGeom prst="rect">
            <a:avLst/>
          </a:prstGeom>
        </p:spPr>
        <p:txBody>
          <a:bodyPr wrap="square" lIns="0" tIns="0" rIns="0" bIns="0" rtlCol="0" anchor="t">
            <a:spAutoFit/>
          </a:bodyPr>
          <a:lstStyle/>
          <a:p>
            <a:pPr marL="231775" algn="ctr">
              <a:lnSpc>
                <a:spcPts val="4142"/>
              </a:lnSpc>
            </a:pPr>
            <a:r>
              <a:rPr lang="en-US" sz="3200" dirty="0">
                <a:solidFill>
                  <a:schemeClr val="bg1"/>
                </a:solidFill>
                <a:latin typeface="Garamond" panose="02020404030301010803" pitchFamily="18" charset="0"/>
                <a:ea typeface="+mj-ea"/>
                <a:cs typeface="+mj-cs"/>
              </a:rPr>
              <a:t>Decision-Maker:</a:t>
            </a:r>
          </a:p>
          <a:p>
            <a:pPr marL="231775" algn="ctr">
              <a:lnSpc>
                <a:spcPts val="4142"/>
              </a:lnSpc>
            </a:pPr>
            <a:endParaRPr lang="en-US" sz="3200" dirty="0">
              <a:solidFill>
                <a:schemeClr val="bg1"/>
              </a:solidFill>
              <a:latin typeface="Garamond" panose="02020404030301010803" pitchFamily="18" charset="0"/>
              <a:ea typeface="+mj-ea"/>
              <a:cs typeface="+mj-cs"/>
            </a:endParaRPr>
          </a:p>
          <a:p>
            <a:pPr marL="231775" algn="ctr">
              <a:lnSpc>
                <a:spcPts val="4142"/>
              </a:lnSpc>
            </a:pPr>
            <a:r>
              <a:rPr lang="en-US" sz="3200" dirty="0">
                <a:solidFill>
                  <a:schemeClr val="bg1"/>
                </a:solidFill>
                <a:latin typeface="Garamond" panose="02020404030301010803" pitchFamily="18" charset="0"/>
                <a:ea typeface="+mj-ea"/>
                <a:cs typeface="+mj-cs"/>
              </a:rPr>
              <a:t>What Will You Learn?</a:t>
            </a:r>
          </a:p>
        </p:txBody>
      </p:sp>
      <p:sp>
        <p:nvSpPr>
          <p:cNvPr id="2" name="Slide Number Placeholder 1">
            <a:extLst>
              <a:ext uri="{FF2B5EF4-FFF2-40B4-BE49-F238E27FC236}">
                <a16:creationId xmlns:a16="http://schemas.microsoft.com/office/drawing/2014/main" id="{E734C51B-7E3D-9392-4858-2E122945B1B8}"/>
              </a:ext>
            </a:extLst>
          </p:cNvPr>
          <p:cNvSpPr>
            <a:spLocks noGrp="1"/>
          </p:cNvSpPr>
          <p:nvPr>
            <p:ph type="sldNum" sz="quarter" idx="10"/>
          </p:nvPr>
        </p:nvSpPr>
        <p:spPr/>
        <p:txBody>
          <a:bodyPr/>
          <a:lstStyle/>
          <a:p>
            <a:fld id="{D5472318-D2C0-4B0A-B853-8CDC6E5DBB7E}" type="slidenum">
              <a:rPr lang="en-ID" smtClean="0"/>
              <a:pPr/>
              <a:t>77</a:t>
            </a:fld>
            <a:endParaRPr lang="en-ID"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CA076EA6-7431-422E-616F-FC71D8A4963B}"/>
              </a:ext>
            </a:extLst>
          </p:cNvPr>
          <p:cNvGraphicFramePr>
            <a:graphicFrameLocks noGrp="1"/>
          </p:cNvGraphicFramePr>
          <p:nvPr>
            <p:extLst>
              <p:ext uri="{D42A27DB-BD31-4B8C-83A1-F6EECF244321}">
                <p14:modId xmlns:p14="http://schemas.microsoft.com/office/powerpoint/2010/main" val="2293985419"/>
              </p:ext>
            </p:extLst>
          </p:nvPr>
        </p:nvGraphicFramePr>
        <p:xfrm>
          <a:off x="609600" y="1059426"/>
          <a:ext cx="10972800" cy="4228199"/>
        </p:xfrm>
        <a:graphic>
          <a:graphicData uri="http://schemas.openxmlformats.org/drawingml/2006/table">
            <a:tbl>
              <a:tblPr firstRow="1" bandRow="1">
                <a:tableStyleId>{5202B0CA-FC54-4496-8BCA-5EF66A818D29}</a:tableStyleId>
              </a:tblPr>
              <a:tblGrid>
                <a:gridCol w="953729">
                  <a:extLst>
                    <a:ext uri="{9D8B030D-6E8A-4147-A177-3AD203B41FA5}">
                      <a16:colId xmlns:a16="http://schemas.microsoft.com/office/drawing/2014/main" val="214363907"/>
                    </a:ext>
                  </a:extLst>
                </a:gridCol>
                <a:gridCol w="10019071">
                  <a:extLst>
                    <a:ext uri="{9D8B030D-6E8A-4147-A177-3AD203B41FA5}">
                      <a16:colId xmlns:a16="http://schemas.microsoft.com/office/drawing/2014/main" val="1058644067"/>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bg1"/>
                          </a:solidFill>
                          <a:latin typeface="Garamond" panose="02020404030301010803" pitchFamily="18" charset="0"/>
                          <a:ea typeface="+mn-ea"/>
                          <a:cs typeface="+mn-cs"/>
                        </a:rPr>
                        <a:t>Appendix</a:t>
                      </a:r>
                      <a:endParaRPr lang="en-US" sz="3600" dirty="0">
                        <a:solidFill>
                          <a:schemeClr val="bg1"/>
                        </a:solidFill>
                      </a:endParaRPr>
                    </a:p>
                  </a:txBody>
                  <a:tcPr>
                    <a:solidFill>
                      <a:srgbClr val="124114"/>
                    </a:solidFill>
                  </a:tcPr>
                </a:tc>
                <a:tc hMerge="1">
                  <a:txBody>
                    <a:bodyPr/>
                    <a:lstStyle/>
                    <a:p>
                      <a:endParaRPr lang="en-US"/>
                    </a:p>
                  </a:txBody>
                  <a:tcPr/>
                </a:tc>
                <a:extLst>
                  <a:ext uri="{0D108BD9-81ED-4DB2-BD59-A6C34878D82A}">
                    <a16:rowId xmlns:a16="http://schemas.microsoft.com/office/drawing/2014/main" val="2342756679"/>
                  </a:ext>
                </a:extLst>
              </a:tr>
              <a:tr h="453759">
                <a:tc>
                  <a:txBody>
                    <a:bodyPr/>
                    <a:lstStyle/>
                    <a:p>
                      <a:pPr algn="ctr"/>
                      <a:r>
                        <a:rPr lang="en-US" dirty="0">
                          <a:solidFill>
                            <a:srgbClr val="124114"/>
                          </a:solidFill>
                          <a:latin typeface="Avenir Next LT Pro" panose="020B0504020202020204" pitchFamily="34" charset="0"/>
                        </a:rPr>
                        <a:t>1</a:t>
                      </a:r>
                    </a:p>
                  </a:txBody>
                  <a:tcPr/>
                </a:tc>
                <a:tc>
                  <a:txBody>
                    <a:bodyPr/>
                    <a:lstStyle/>
                    <a:p>
                      <a:pPr algn="l"/>
                      <a:r>
                        <a:rPr lang="en-US" dirty="0">
                          <a:solidFill>
                            <a:srgbClr val="124114"/>
                          </a:solidFill>
                          <a:latin typeface="Avenir Next LT Pro" panose="020B0504020202020204" pitchFamily="34" charset="0"/>
                        </a:rPr>
                        <a:t>NTCC Notice of Title IX Notice of Formal Complaint (Respondent)</a:t>
                      </a:r>
                    </a:p>
                  </a:txBody>
                  <a:tcPr/>
                </a:tc>
                <a:extLst>
                  <a:ext uri="{0D108BD9-81ED-4DB2-BD59-A6C34878D82A}">
                    <a16:rowId xmlns:a16="http://schemas.microsoft.com/office/drawing/2014/main" val="186968918"/>
                  </a:ext>
                </a:extLst>
              </a:tr>
              <a:tr h="370840">
                <a:tc>
                  <a:txBody>
                    <a:bodyPr/>
                    <a:lstStyle/>
                    <a:p>
                      <a:pPr algn="ctr"/>
                      <a:r>
                        <a:rPr lang="en-US" dirty="0">
                          <a:solidFill>
                            <a:srgbClr val="124114"/>
                          </a:solidFill>
                          <a:latin typeface="Avenir Next LT Pro" panose="020B0504020202020204" pitchFamily="34" charset="0"/>
                        </a:rPr>
                        <a:t>2</a:t>
                      </a:r>
                    </a:p>
                  </a:txBody>
                  <a:tcPr/>
                </a:tc>
                <a:tc>
                  <a:txBody>
                    <a:bodyPr/>
                    <a:lstStyle/>
                    <a:p>
                      <a:pPr algn="l"/>
                      <a:r>
                        <a:rPr lang="en-US" dirty="0">
                          <a:solidFill>
                            <a:srgbClr val="124114"/>
                          </a:solidFill>
                          <a:latin typeface="Avenir Next LT Pro" panose="020B0504020202020204" pitchFamily="34" charset="0"/>
                        </a:rPr>
                        <a:t>NTCC Notice of Title IX Related Correspondence - Receipt of Formal Complaint and Supportive Measures in Place (Complainant)</a:t>
                      </a:r>
                    </a:p>
                  </a:txBody>
                  <a:tcPr/>
                </a:tc>
                <a:extLst>
                  <a:ext uri="{0D108BD9-81ED-4DB2-BD59-A6C34878D82A}">
                    <a16:rowId xmlns:a16="http://schemas.microsoft.com/office/drawing/2014/main" val="3923009840"/>
                  </a:ext>
                </a:extLst>
              </a:tr>
              <a:tr h="370840">
                <a:tc>
                  <a:txBody>
                    <a:bodyPr/>
                    <a:lstStyle/>
                    <a:p>
                      <a:pPr algn="ctr"/>
                      <a:r>
                        <a:rPr lang="en-US" dirty="0">
                          <a:solidFill>
                            <a:srgbClr val="124114"/>
                          </a:solidFill>
                          <a:latin typeface="Avenir Next LT Pro" panose="020B0504020202020204" pitchFamily="34" charset="0"/>
                        </a:rPr>
                        <a:t>3</a:t>
                      </a:r>
                    </a:p>
                  </a:txBody>
                  <a:tcPr/>
                </a:tc>
                <a:tc>
                  <a:txBody>
                    <a:bodyPr/>
                    <a:lstStyle/>
                    <a:p>
                      <a:pPr algn="l"/>
                      <a:r>
                        <a:rPr lang="en-US" dirty="0">
                          <a:solidFill>
                            <a:srgbClr val="124114"/>
                          </a:solidFill>
                          <a:latin typeface="Avenir Next LT Pro" panose="020B0504020202020204" pitchFamily="34" charset="0"/>
                        </a:rPr>
                        <a:t>NTCC Notice of Title IX Related Correspondence - Current Supportive Measures in Place (Respondent)</a:t>
                      </a:r>
                    </a:p>
                  </a:txBody>
                  <a:tcPr/>
                </a:tc>
                <a:extLst>
                  <a:ext uri="{0D108BD9-81ED-4DB2-BD59-A6C34878D82A}">
                    <a16:rowId xmlns:a16="http://schemas.microsoft.com/office/drawing/2014/main" val="2532114063"/>
                  </a:ext>
                </a:extLst>
              </a:tr>
              <a:tr h="370840">
                <a:tc>
                  <a:txBody>
                    <a:bodyPr/>
                    <a:lstStyle/>
                    <a:p>
                      <a:pPr algn="ctr"/>
                      <a:r>
                        <a:rPr lang="en-US" dirty="0">
                          <a:solidFill>
                            <a:srgbClr val="124114"/>
                          </a:solidFill>
                          <a:latin typeface="Avenir Next LT Pro" panose="020B05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24114"/>
                          </a:solidFill>
                          <a:latin typeface="Avenir Next LT Pro" panose="020B0504020202020204" pitchFamily="34" charset="0"/>
                        </a:rPr>
                        <a:t>NTCC Notice of Emergency Suspension Pending Title IX Investigation (Respondent)</a:t>
                      </a:r>
                    </a:p>
                  </a:txBody>
                  <a:tcPr/>
                </a:tc>
                <a:extLst>
                  <a:ext uri="{0D108BD9-81ED-4DB2-BD59-A6C34878D82A}">
                    <a16:rowId xmlns:a16="http://schemas.microsoft.com/office/drawing/2014/main" val="299385287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rgbClr val="124114"/>
                          </a:solidFill>
                          <a:latin typeface="Avenir Next LT Pro" panose="020B0504020202020204" pitchFamily="34" charset="0"/>
                          <a:ea typeface="+mn-ea"/>
                          <a:cs typeface="+mn-cs"/>
                        </a:rPr>
                        <a:t>5</a:t>
                      </a:r>
                      <a:endParaRPr lang="en-US" dirty="0">
                        <a:solidFill>
                          <a:srgbClr val="124114"/>
                        </a:solidFill>
                        <a:latin typeface="Avenir Next LT Pro" panose="020B05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124114"/>
                          </a:solidFill>
                          <a:latin typeface="Avenir Next LT Pro" panose="020B0504020202020204" pitchFamily="34" charset="0"/>
                          <a:ea typeface="+mn-ea"/>
                          <a:cs typeface="+mn-cs"/>
                        </a:rPr>
                        <a:t>Title IX Letter Regarding Opportunity to Review Evidence (Respondent)</a:t>
                      </a:r>
                    </a:p>
                  </a:txBody>
                  <a:tcPr/>
                </a:tc>
                <a:extLst>
                  <a:ext uri="{0D108BD9-81ED-4DB2-BD59-A6C34878D82A}">
                    <a16:rowId xmlns:a16="http://schemas.microsoft.com/office/drawing/2014/main" val="97456959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rgbClr val="124114"/>
                          </a:solidFill>
                          <a:latin typeface="Avenir Next LT Pro" panose="020B0504020202020204" pitchFamily="34" charset="0"/>
                          <a:ea typeface="+mn-ea"/>
                          <a:cs typeface="+mn-cs"/>
                        </a:rPr>
                        <a:t>6</a:t>
                      </a:r>
                      <a:endParaRPr lang="en-US" dirty="0">
                        <a:solidFill>
                          <a:srgbClr val="124114"/>
                        </a:solidFill>
                        <a:latin typeface="Avenir Next LT Pro" panose="020B05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124114"/>
                          </a:solidFill>
                          <a:latin typeface="Avenir Next LT Pro" panose="020B0504020202020204" pitchFamily="34" charset="0"/>
                          <a:ea typeface="+mn-ea"/>
                          <a:cs typeface="+mn-cs"/>
                        </a:rPr>
                        <a:t>NTCC Preliminary Title IX Investigate Report Template</a:t>
                      </a:r>
                    </a:p>
                  </a:txBody>
                  <a:tcPr/>
                </a:tc>
                <a:extLst>
                  <a:ext uri="{0D108BD9-81ED-4DB2-BD59-A6C34878D82A}">
                    <a16:rowId xmlns:a16="http://schemas.microsoft.com/office/drawing/2014/main" val="4197598025"/>
                  </a:ext>
                </a:extLst>
              </a:tr>
              <a:tr h="370840">
                <a:tc>
                  <a:txBody>
                    <a:bodyPr/>
                    <a:lstStyle/>
                    <a:p>
                      <a:pPr algn="ctr"/>
                      <a:r>
                        <a:rPr lang="en-US" dirty="0">
                          <a:solidFill>
                            <a:srgbClr val="124114"/>
                          </a:solidFill>
                          <a:latin typeface="Avenir Next LT Pro" panose="020B0504020202020204"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24114"/>
                          </a:solidFill>
                          <a:latin typeface="Avenir Next LT Pro" panose="020B0504020202020204" pitchFamily="34" charset="0"/>
                        </a:rPr>
                        <a:t>Title IX Letter Regarding Opportunity to Review Evidence (Complainant)</a:t>
                      </a:r>
                    </a:p>
                  </a:txBody>
                  <a:tcPr/>
                </a:tc>
                <a:extLst>
                  <a:ext uri="{0D108BD9-81ED-4DB2-BD59-A6C34878D82A}">
                    <a16:rowId xmlns:a16="http://schemas.microsoft.com/office/drawing/2014/main" val="1220773529"/>
                  </a:ext>
                </a:extLst>
              </a:tr>
              <a:tr h="370840">
                <a:tc>
                  <a:txBody>
                    <a:bodyPr/>
                    <a:lstStyle/>
                    <a:p>
                      <a:pPr algn="ctr"/>
                      <a:r>
                        <a:rPr lang="en-US" dirty="0">
                          <a:solidFill>
                            <a:srgbClr val="124114"/>
                          </a:solidFill>
                          <a:latin typeface="Avenir Next LT Pro" panose="020B05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24114"/>
                          </a:solidFill>
                          <a:latin typeface="Avenir Next LT Pro" panose="020B0504020202020204" pitchFamily="34" charset="0"/>
                        </a:rPr>
                        <a:t>NTCC Title IX Written Determination</a:t>
                      </a:r>
                    </a:p>
                  </a:txBody>
                  <a:tcPr/>
                </a:tc>
                <a:extLst>
                  <a:ext uri="{0D108BD9-81ED-4DB2-BD59-A6C34878D82A}">
                    <a16:rowId xmlns:a16="http://schemas.microsoft.com/office/drawing/2014/main" val="346608208"/>
                  </a:ext>
                </a:extLst>
              </a:tr>
            </a:tbl>
          </a:graphicData>
        </a:graphic>
      </p:graphicFrame>
      <p:sp>
        <p:nvSpPr>
          <p:cNvPr id="3" name="Slide Number Placeholder 2">
            <a:extLst>
              <a:ext uri="{FF2B5EF4-FFF2-40B4-BE49-F238E27FC236}">
                <a16:creationId xmlns:a16="http://schemas.microsoft.com/office/drawing/2014/main" id="{CCCD88FB-8B0A-E8E2-0105-F12FD2E5C924}"/>
              </a:ext>
            </a:extLst>
          </p:cNvPr>
          <p:cNvSpPr>
            <a:spLocks noGrp="1"/>
          </p:cNvSpPr>
          <p:nvPr>
            <p:ph type="sldNum" sz="quarter" idx="10"/>
          </p:nvPr>
        </p:nvSpPr>
        <p:spPr/>
        <p:txBody>
          <a:bodyPr/>
          <a:lstStyle/>
          <a:p>
            <a:fld id="{D5472318-D2C0-4B0A-B853-8CDC6E5DBB7E}" type="slidenum">
              <a:rPr lang="en-ID" smtClean="0"/>
              <a:pPr/>
              <a:t>78</a:t>
            </a:fld>
            <a:endParaRPr lang="en-ID" dirty="0"/>
          </a:p>
        </p:txBody>
      </p:sp>
    </p:spTree>
    <p:extLst>
      <p:ext uri="{BB962C8B-B14F-4D97-AF65-F5344CB8AC3E}">
        <p14:creationId xmlns:p14="http://schemas.microsoft.com/office/powerpoint/2010/main" val="3442168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descr="preencoded.png"/>
          <p:cNvSpPr/>
          <p:nvPr/>
        </p:nvSpPr>
        <p:spPr>
          <a:xfrm>
            <a:off x="6889058" y="2933700"/>
            <a:ext cx="984250" cy="0"/>
          </a:xfrm>
          <a:custGeom>
            <a:avLst/>
            <a:gdLst>
              <a:gd name="connsiteX0" fmla="*/ 0 w 1476375"/>
              <a:gd name="connsiteY0" fmla="*/ 0 h 0"/>
              <a:gd name="connsiteX1" fmla="*/ 1476375 w 1476375"/>
              <a:gd name="connsiteY1" fmla="*/ 0 h 0"/>
            </a:gdLst>
            <a:ahLst/>
            <a:cxnLst>
              <a:cxn ang="0">
                <a:pos x="connsiteX0" y="connsiteY0"/>
              </a:cxn>
              <a:cxn ang="0">
                <a:pos x="connsiteX1" y="connsiteY1"/>
              </a:cxn>
            </a:cxnLst>
            <a:rect l="l" t="t" r="r" b="b"/>
            <a:pathLst>
              <a:path w="1476375">
                <a:moveTo>
                  <a:pt x="0" y="0"/>
                </a:moveTo>
                <a:lnTo>
                  <a:pt x="1476375" y="0"/>
                </a:lnTo>
              </a:path>
            </a:pathLst>
          </a:custGeom>
          <a:noFill/>
          <a:ln w="76200" cap="flat">
            <a:solidFill>
              <a:srgbClr val="A98E16"/>
            </a:solidFill>
            <a:prstDash val="solid"/>
            <a:miter/>
          </a:ln>
        </p:spPr>
        <p:txBody>
          <a:bodyPr rtlCol="0" anchor="ctr"/>
          <a:lstStyle/>
          <a:p>
            <a:endParaRPr lang="en-ID" sz="1200"/>
          </a:p>
        </p:txBody>
      </p:sp>
      <p:sp>
        <p:nvSpPr>
          <p:cNvPr id="3" name="Object2"/>
          <p:cNvSpPr/>
          <p:nvPr/>
        </p:nvSpPr>
        <p:spPr>
          <a:xfrm>
            <a:off x="3854450" y="1943100"/>
            <a:ext cx="4483100" cy="990600"/>
          </a:xfrm>
          <a:prstGeom prst="rect">
            <a:avLst/>
          </a:prstGeom>
          <a:noFill/>
          <a:ln/>
        </p:spPr>
        <p:txBody>
          <a:bodyPr wrap="square" lIns="0" tIns="0" rIns="0" bIns="0" rtlCol="0" anchor="t"/>
          <a:lstStyle/>
          <a:p>
            <a:pPr algn="ctr">
              <a:lnSpc>
                <a:spcPts val="7800"/>
              </a:lnSpc>
            </a:pPr>
            <a:r>
              <a:rPr lang="en-US" sz="6400" b="1" dirty="0">
                <a:solidFill>
                  <a:srgbClr val="1E1E1E"/>
                </a:solidFill>
                <a:latin typeface="Garamond" panose="02020404030301010803" pitchFamily="18" charset="0"/>
                <a:ea typeface="Montserrat Bold" pitchFamily="34" charset="-122"/>
                <a:cs typeface="Montserrat Bold" pitchFamily="34" charset="-120"/>
              </a:rPr>
              <a:t>Thank </a:t>
            </a:r>
            <a:r>
              <a:rPr lang="en-US" sz="6400" b="1" dirty="0">
                <a:solidFill>
                  <a:srgbClr val="A98E16"/>
                </a:solidFill>
                <a:latin typeface="Garamond" panose="02020404030301010803" pitchFamily="18" charset="0"/>
                <a:ea typeface="Montserrat Bold" pitchFamily="34" charset="-122"/>
                <a:cs typeface="Montserrat Bold" pitchFamily="34" charset="-120"/>
              </a:rPr>
              <a:t>you</a:t>
            </a:r>
            <a:endParaRPr lang="en-US" sz="6400" dirty="0">
              <a:solidFill>
                <a:srgbClr val="A98E16"/>
              </a:solidFill>
              <a:latin typeface="Garamond" panose="02020404030301010803" pitchFamily="18" charset="0"/>
            </a:endParaRPr>
          </a:p>
        </p:txBody>
      </p:sp>
      <p:sp>
        <p:nvSpPr>
          <p:cNvPr id="2" name="TextBox 1">
            <a:extLst>
              <a:ext uri="{FF2B5EF4-FFF2-40B4-BE49-F238E27FC236}">
                <a16:creationId xmlns:a16="http://schemas.microsoft.com/office/drawing/2014/main" id="{4AFC62CC-29D1-4121-9C2E-9E90DD9CBFCD}"/>
              </a:ext>
            </a:extLst>
          </p:cNvPr>
          <p:cNvSpPr txBox="1"/>
          <p:nvPr/>
        </p:nvSpPr>
        <p:spPr>
          <a:xfrm>
            <a:off x="3015916" y="3689684"/>
            <a:ext cx="6513095" cy="2047292"/>
          </a:xfrm>
          <a:prstGeom prst="rect">
            <a:avLst/>
          </a:prstGeom>
          <a:noFill/>
        </p:spPr>
        <p:txBody>
          <a:bodyPr wrap="square" rtlCol="0">
            <a:spAutoFit/>
          </a:bodyPr>
          <a:lstStyle/>
          <a:p>
            <a:pPr algn="ctr">
              <a:lnSpc>
                <a:spcPct val="150000"/>
              </a:lnSpc>
            </a:pPr>
            <a:r>
              <a:rPr lang="en-US" sz="2933" dirty="0">
                <a:solidFill>
                  <a:srgbClr val="124114"/>
                </a:solidFill>
                <a:latin typeface="Avenir Next LT Pro" panose="020B0504020202020204" pitchFamily="34" charset="0"/>
              </a:rPr>
              <a:t>Michelle Alcala, Partner</a:t>
            </a:r>
          </a:p>
          <a:p>
            <a:pPr algn="ctr">
              <a:lnSpc>
                <a:spcPct val="150000"/>
              </a:lnSpc>
            </a:pPr>
            <a:r>
              <a:rPr lang="en-US" sz="2933" dirty="0">
                <a:solidFill>
                  <a:srgbClr val="124114"/>
                </a:solidFill>
                <a:latin typeface="Avenir Next LT Pro" panose="020B0504020202020204" pitchFamily="34" charset="0"/>
              </a:rPr>
              <a:t>Leon | Alcala, PLLC</a:t>
            </a:r>
          </a:p>
          <a:p>
            <a:pPr algn="ctr">
              <a:lnSpc>
                <a:spcPct val="150000"/>
              </a:lnSpc>
            </a:pPr>
            <a:r>
              <a:rPr lang="en-US" sz="2933" dirty="0">
                <a:solidFill>
                  <a:srgbClr val="124114"/>
                </a:solidFill>
                <a:latin typeface="Avenir Next LT Pro" panose="020B0504020202020204" pitchFamily="34" charset="0"/>
              </a:rPr>
              <a:t>malcala@leonalcala.com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3004" y="626482"/>
            <a:ext cx="12178996" cy="509498"/>
          </a:xfrm>
          <a:prstGeom prst="rect">
            <a:avLst/>
          </a:prstGeom>
        </p:spPr>
        <p:txBody>
          <a:bodyPr wrap="square" lIns="0" tIns="0" rIns="0" bIns="0" rtlCol="0" anchor="t">
            <a:spAutoFit/>
          </a:bodyPr>
          <a:lstStyle/>
          <a:p>
            <a:pPr algn="ctr">
              <a:lnSpc>
                <a:spcPts val="4142"/>
              </a:lnSpc>
            </a:pPr>
            <a:r>
              <a:rPr lang="en-US" sz="3200" dirty="0">
                <a:solidFill>
                  <a:srgbClr val="124114"/>
                </a:solidFill>
                <a:latin typeface="Garamond" panose="02020404030301010803" pitchFamily="18" charset="0"/>
                <a:ea typeface="+mj-ea"/>
                <a:cs typeface="+mj-cs"/>
              </a:rPr>
              <a:t>Review:  The Basic Elements of a Formal Complaint Process Include: </a:t>
            </a:r>
          </a:p>
        </p:txBody>
      </p:sp>
      <p:sp>
        <p:nvSpPr>
          <p:cNvPr id="5" name="TextBox 5"/>
          <p:cNvSpPr txBox="1"/>
          <p:nvPr/>
        </p:nvSpPr>
        <p:spPr>
          <a:xfrm>
            <a:off x="389847" y="1616364"/>
            <a:ext cx="11451171" cy="5801588"/>
          </a:xfrm>
          <a:prstGeom prst="rect">
            <a:avLst/>
          </a:prstGeom>
        </p:spPr>
        <p:txBody>
          <a:bodyPr wrap="square" lIns="0" tIns="0" rIns="0" bIns="0" numCol="2" rtlCol="0" anchor="t">
            <a:spAutoFit/>
          </a:bodyPr>
          <a:lstStyle/>
          <a:p>
            <a:pPr lvl="0"/>
            <a:r>
              <a:rPr lang="en-US" sz="1700" dirty="0">
                <a:latin typeface="Avenir Next LT Pro" panose="020B0504020202020204" pitchFamily="34" charset="0"/>
              </a:rPr>
              <a:t> </a:t>
            </a:r>
          </a:p>
          <a:p>
            <a:pPr marL="342900" indent="-342900">
              <a:buFont typeface="Wingdings" panose="05000000000000000000" pitchFamily="2" charset="2"/>
              <a:buChar char="q"/>
            </a:pPr>
            <a:r>
              <a:rPr lang="en-US" sz="2000" dirty="0">
                <a:latin typeface="Avenir Next LT Pro" panose="020B0504020202020204" pitchFamily="34" charset="0"/>
              </a:rPr>
              <a:t>An objective evaluation of </a:t>
            </a:r>
            <a:r>
              <a:rPr lang="en-US" sz="2000" b="1" dirty="0">
                <a:latin typeface="Avenir Next LT Pro" panose="020B0504020202020204" pitchFamily="34" charset="0"/>
              </a:rPr>
              <a:t>inculpatory </a:t>
            </a:r>
            <a:r>
              <a:rPr lang="en-US" sz="2000" dirty="0">
                <a:latin typeface="Avenir Next LT Pro" panose="020B0504020202020204" pitchFamily="34" charset="0"/>
              </a:rPr>
              <a:t>(</a:t>
            </a:r>
            <a:r>
              <a:rPr lang="en-US" sz="2000" b="1" dirty="0">
                <a:latin typeface="Avenir Next LT Pro" panose="020B0504020202020204" pitchFamily="34" charset="0"/>
              </a:rPr>
              <a:t>favorable   to Complainant</a:t>
            </a:r>
            <a:r>
              <a:rPr lang="en-US" sz="2000" dirty="0">
                <a:latin typeface="Avenir Next LT Pro" panose="020B0504020202020204" pitchFamily="34" charset="0"/>
              </a:rPr>
              <a:t>) and </a:t>
            </a:r>
            <a:r>
              <a:rPr lang="en-US" sz="2000" b="1" dirty="0">
                <a:latin typeface="Avenir Next LT Pro" panose="020B0504020202020204" pitchFamily="34" charset="0"/>
              </a:rPr>
              <a:t>exculpatory </a:t>
            </a:r>
            <a:r>
              <a:rPr lang="en-US" sz="2000" dirty="0">
                <a:latin typeface="Avenir Next LT Pro" panose="020B0504020202020204" pitchFamily="34" charset="0"/>
              </a:rPr>
              <a:t>(</a:t>
            </a:r>
            <a:r>
              <a:rPr lang="en-US" sz="2000" b="1" dirty="0">
                <a:latin typeface="Avenir Next LT Pro" panose="020B0504020202020204" pitchFamily="34" charset="0"/>
              </a:rPr>
              <a:t>favorable to Respondent</a:t>
            </a:r>
            <a:r>
              <a:rPr lang="en-US" sz="2000" dirty="0">
                <a:latin typeface="Avenir Next LT Pro" panose="020B0504020202020204" pitchFamily="34" charset="0"/>
              </a:rPr>
              <a:t>) evidence.</a:t>
            </a:r>
          </a:p>
          <a:p>
            <a:pPr marL="342900" indent="-342900">
              <a:buFont typeface="Wingdings" panose="05000000000000000000" pitchFamily="2" charset="2"/>
              <a:buChar char="q"/>
            </a:pPr>
            <a:endParaRPr lang="en-US" sz="2000" dirty="0">
              <a:latin typeface="Avenir Next LT Pro" panose="020B0504020202020204" pitchFamily="34" charset="0"/>
            </a:endParaRPr>
          </a:p>
          <a:p>
            <a:pPr marL="342900" indent="-342900">
              <a:buFont typeface="Wingdings" panose="05000000000000000000" pitchFamily="2" charset="2"/>
              <a:buChar char="q"/>
            </a:pPr>
            <a:r>
              <a:rPr lang="en-US" sz="2000" dirty="0">
                <a:latin typeface="Avenir Next LT Pro" panose="020B0504020202020204" pitchFamily="34" charset="0"/>
              </a:rPr>
              <a:t>A requirement that credibility may not be based on the person’s status.</a:t>
            </a:r>
          </a:p>
          <a:p>
            <a:pPr marL="342900" indent="-342900">
              <a:buFont typeface="Wingdings" panose="05000000000000000000" pitchFamily="2" charset="2"/>
              <a:buChar char="q"/>
            </a:pPr>
            <a:endParaRPr lang="en-US" sz="2000" dirty="0">
              <a:latin typeface="Avenir Next LT Pro" panose="020B0504020202020204" pitchFamily="34" charset="0"/>
            </a:endParaRPr>
          </a:p>
          <a:p>
            <a:pPr marL="342900" indent="-342900">
              <a:buFont typeface="Wingdings" panose="05000000000000000000" pitchFamily="2" charset="2"/>
              <a:buChar char="q"/>
            </a:pPr>
            <a:r>
              <a:rPr lang="en-US" sz="2000" dirty="0">
                <a:latin typeface="Avenir Next LT Pro" panose="020B0504020202020204" pitchFamily="34" charset="0"/>
              </a:rPr>
              <a:t>The Title IX Coordinator, investigator and decisionmaker(s) must not have a conflict of interest or bias against a party.</a:t>
            </a:r>
          </a:p>
          <a:p>
            <a:pPr marL="342900" indent="-342900">
              <a:buFont typeface="Wingdings" panose="05000000000000000000" pitchFamily="2" charset="2"/>
              <a:buChar char="q"/>
            </a:pPr>
            <a:endParaRPr lang="en-US" sz="2000" dirty="0">
              <a:latin typeface="Avenir Next LT Pro" panose="020B0504020202020204" pitchFamily="34" charset="0"/>
            </a:endParaRPr>
          </a:p>
          <a:p>
            <a:pPr marL="342900" indent="-342900">
              <a:buFont typeface="Wingdings" panose="05000000000000000000" pitchFamily="2" charset="2"/>
              <a:buChar char="q"/>
            </a:pPr>
            <a:r>
              <a:rPr lang="en-US" sz="2000" dirty="0">
                <a:latin typeface="Avenir Next LT Pro" panose="020B0504020202020204" pitchFamily="34" charset="0"/>
              </a:rPr>
              <a:t>A presumption Respondent is not responsible until a determination is made at the conclusion of the grievance process.</a:t>
            </a:r>
          </a:p>
          <a:p>
            <a:pPr marL="342900" indent="-342900">
              <a:buFont typeface="Wingdings" panose="05000000000000000000" pitchFamily="2" charset="2"/>
              <a:buChar char="q"/>
            </a:pPr>
            <a:endParaRPr lang="en-US" sz="2000" dirty="0">
              <a:latin typeface="Avenir Next LT Pro" panose="020B0504020202020204" pitchFamily="34" charset="0"/>
            </a:endParaRPr>
          </a:p>
          <a:p>
            <a:pPr marL="342900" indent="-342900">
              <a:buFont typeface="Wingdings" panose="05000000000000000000" pitchFamily="2" charset="2"/>
              <a:buChar char="q"/>
            </a:pPr>
            <a:endParaRPr lang="en-US" sz="2000" dirty="0">
              <a:latin typeface="Avenir Next LT Pro" panose="020B0504020202020204" pitchFamily="34" charset="0"/>
            </a:endParaRPr>
          </a:p>
          <a:p>
            <a:pPr marL="342900" indent="-342900">
              <a:buFont typeface="Wingdings" panose="05000000000000000000" pitchFamily="2" charset="2"/>
              <a:buChar char="q"/>
            </a:pPr>
            <a:endParaRPr lang="en-US" sz="2000" dirty="0">
              <a:latin typeface="Avenir Next LT Pro" panose="020B0504020202020204" pitchFamily="34" charset="0"/>
            </a:endParaRPr>
          </a:p>
          <a:p>
            <a:pPr marL="342900" indent="-342900">
              <a:buFont typeface="Wingdings" panose="05000000000000000000" pitchFamily="2" charset="2"/>
              <a:buChar char="q"/>
            </a:pPr>
            <a:endParaRPr lang="en-US" sz="2000" dirty="0">
              <a:latin typeface="Avenir Next LT Pro" panose="020B0504020202020204" pitchFamily="34" charset="0"/>
            </a:endParaRPr>
          </a:p>
          <a:p>
            <a:pPr marL="342900" indent="-342900">
              <a:buFont typeface="Wingdings" panose="05000000000000000000" pitchFamily="2" charset="2"/>
              <a:buChar char="q"/>
            </a:pPr>
            <a:r>
              <a:rPr lang="en-US" sz="2000" dirty="0">
                <a:latin typeface="Avenir Next LT Pro" panose="020B0504020202020204" pitchFamily="34" charset="0"/>
              </a:rPr>
              <a:t>A reasonably </a:t>
            </a:r>
            <a:r>
              <a:rPr lang="en-US" sz="2000" b="1" dirty="0">
                <a:latin typeface="Avenir Next LT Pro" panose="020B0504020202020204" pitchFamily="34" charset="0"/>
              </a:rPr>
              <a:t>promp</a:t>
            </a:r>
            <a:r>
              <a:rPr lang="en-US" sz="2000" dirty="0">
                <a:latin typeface="Avenir Next LT Pro" panose="020B0504020202020204" pitchFamily="34" charset="0"/>
              </a:rPr>
              <a:t>t* time frame for the grievance process and allow for temporary delay of time frames for “good cause.” </a:t>
            </a:r>
            <a:r>
              <a:rPr lang="en-US" sz="2000" dirty="0">
                <a:highlight>
                  <a:srgbClr val="FFFF00"/>
                </a:highlight>
                <a:latin typeface="Avenir Next LT Pro" panose="020B0504020202020204" pitchFamily="34" charset="0"/>
              </a:rPr>
              <a:t>(generally, investigation to be completed 30 days from the date of the report).</a:t>
            </a:r>
          </a:p>
          <a:p>
            <a:endParaRPr lang="en-US" sz="2000" dirty="0">
              <a:latin typeface="Avenir Next LT Pro" panose="020B0504020202020204" pitchFamily="34" charset="0"/>
            </a:endParaRPr>
          </a:p>
          <a:p>
            <a:pPr marL="342900" indent="-342900">
              <a:buFont typeface="Wingdings" panose="05000000000000000000" pitchFamily="2" charset="2"/>
              <a:buChar char="q"/>
            </a:pPr>
            <a:r>
              <a:rPr lang="en-US" sz="2000" dirty="0">
                <a:latin typeface="Avenir Next LT Pro" panose="020B0504020202020204" pitchFamily="34" charset="0"/>
              </a:rPr>
              <a:t> Ensure the standard of evidence – either “</a:t>
            </a:r>
            <a:r>
              <a:rPr lang="en-US" sz="2000" b="1" dirty="0">
                <a:highlight>
                  <a:srgbClr val="FFFF00"/>
                </a:highlight>
                <a:latin typeface="Avenir Next LT Pro" panose="020B0504020202020204" pitchFamily="34" charset="0"/>
              </a:rPr>
              <a:t>preponderance of the evidence</a:t>
            </a:r>
            <a:r>
              <a:rPr lang="en-US" sz="2000" dirty="0">
                <a:latin typeface="Avenir Next LT Pro" panose="020B0504020202020204" pitchFamily="34" charset="0"/>
              </a:rPr>
              <a:t>” (</a:t>
            </a:r>
            <a:r>
              <a:rPr lang="en-US" sz="2000" b="1" dirty="0">
                <a:latin typeface="Avenir Next LT Pro" panose="020B0504020202020204" pitchFamily="34" charset="0"/>
              </a:rPr>
              <a:t>more likely than not</a:t>
            </a:r>
            <a:r>
              <a:rPr lang="en-US" sz="2000" dirty="0">
                <a:latin typeface="Avenir Next LT Pro" panose="020B0504020202020204" pitchFamily="34" charset="0"/>
              </a:rPr>
              <a:t>) or “</a:t>
            </a:r>
            <a:r>
              <a:rPr lang="en-US" sz="2000" b="1" dirty="0">
                <a:latin typeface="Avenir Next LT Pro" panose="020B0504020202020204" pitchFamily="34" charset="0"/>
              </a:rPr>
              <a:t>clear and convincing</a:t>
            </a:r>
            <a:r>
              <a:rPr lang="en-US" sz="2000" dirty="0">
                <a:latin typeface="Avenir Next LT Pro" panose="020B0504020202020204" pitchFamily="34" charset="0"/>
              </a:rPr>
              <a:t>” (</a:t>
            </a:r>
            <a:r>
              <a:rPr lang="en-US" sz="2000" b="1" dirty="0">
                <a:latin typeface="Avenir Next LT Pro" panose="020B0504020202020204" pitchFamily="34" charset="0"/>
              </a:rPr>
              <a:t>reasonably certain</a:t>
            </a:r>
            <a:r>
              <a:rPr lang="en-US" sz="2000" dirty="0">
                <a:latin typeface="Avenir Next LT Pro" panose="020B0504020202020204" pitchFamily="34" charset="0"/>
              </a:rPr>
              <a:t>).</a:t>
            </a:r>
          </a:p>
          <a:p>
            <a:pPr marL="342900" indent="-342900">
              <a:buFont typeface="Wingdings" panose="05000000000000000000" pitchFamily="2" charset="2"/>
              <a:buChar char="q"/>
            </a:pPr>
            <a:endParaRPr lang="en-US" sz="2000" dirty="0">
              <a:latin typeface="Avenir Next LT Pro" panose="020B0504020202020204" pitchFamily="34" charset="0"/>
            </a:endParaRPr>
          </a:p>
          <a:p>
            <a:pPr marL="342900" indent="-342900">
              <a:buFont typeface="Wingdings" panose="05000000000000000000" pitchFamily="2" charset="2"/>
              <a:buChar char="q"/>
            </a:pPr>
            <a:r>
              <a:rPr lang="en-US" sz="2000" dirty="0">
                <a:latin typeface="Avenir Next LT Pro" panose="020B0504020202020204" pitchFamily="34" charset="0"/>
              </a:rPr>
              <a:t>Ensure burden on the College, not the parties, to gather evidence, but the College may not breach any privilege (</a:t>
            </a:r>
            <a:r>
              <a:rPr lang="en-US" sz="2000" i="1" dirty="0">
                <a:latin typeface="Avenir Next LT Pro" panose="020B0504020202020204" pitchFamily="34" charset="0"/>
              </a:rPr>
              <a:t>e.g</a:t>
            </a:r>
            <a:r>
              <a:rPr lang="en-US" sz="2000" dirty="0">
                <a:latin typeface="Avenir Next LT Pro" panose="020B0504020202020204" pitchFamily="34" charset="0"/>
              </a:rPr>
              <a:t>., doctor-patient) without a voluntary waiver.</a:t>
            </a:r>
          </a:p>
          <a:p>
            <a:pPr marL="342900" indent="-342900">
              <a:buFont typeface="Wingdings" panose="05000000000000000000" pitchFamily="2" charset="2"/>
              <a:buChar char="q"/>
            </a:pPr>
            <a:endParaRPr lang="en-US" sz="2000" dirty="0">
              <a:latin typeface="Avenir Next LT Pro" panose="020B0504020202020204" pitchFamily="34" charset="0"/>
            </a:endParaRPr>
          </a:p>
          <a:p>
            <a:pPr marL="342900" indent="-342900">
              <a:buFont typeface="Wingdings" panose="05000000000000000000" pitchFamily="2" charset="2"/>
              <a:buChar char="q"/>
            </a:pPr>
            <a:endParaRPr lang="en-US" sz="1700" dirty="0">
              <a:latin typeface="Avenir Next LT Pro" panose="020B0504020202020204" pitchFamily="34" charset="0"/>
            </a:endParaRPr>
          </a:p>
        </p:txBody>
      </p:sp>
      <p:sp>
        <p:nvSpPr>
          <p:cNvPr id="2" name="Slide Number Placeholder 1">
            <a:extLst>
              <a:ext uri="{FF2B5EF4-FFF2-40B4-BE49-F238E27FC236}">
                <a16:creationId xmlns:a16="http://schemas.microsoft.com/office/drawing/2014/main" id="{7A3615F6-063D-83FC-1F0B-1710A97E396A}"/>
              </a:ext>
            </a:extLst>
          </p:cNvPr>
          <p:cNvSpPr>
            <a:spLocks noGrp="1"/>
          </p:cNvSpPr>
          <p:nvPr>
            <p:ph type="sldNum" sz="quarter" idx="10"/>
          </p:nvPr>
        </p:nvSpPr>
        <p:spPr/>
        <p:txBody>
          <a:bodyPr/>
          <a:lstStyle/>
          <a:p>
            <a:fld id="{D5472318-D2C0-4B0A-B853-8CDC6E5DBB7E}" type="slidenum">
              <a:rPr lang="en-ID" smtClean="0"/>
              <a:pPr/>
              <a:t>8</a:t>
            </a:fld>
            <a:endParaRPr lang="en-ID" dirty="0"/>
          </a:p>
        </p:txBody>
      </p:sp>
    </p:spTree>
    <p:extLst>
      <p:ext uri="{BB962C8B-B14F-4D97-AF65-F5344CB8AC3E}">
        <p14:creationId xmlns:p14="http://schemas.microsoft.com/office/powerpoint/2010/main" val="412743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18904" y="788998"/>
            <a:ext cx="9833716" cy="4920709"/>
            <a:chOff x="-127556" y="107829"/>
            <a:chExt cx="12393036" cy="2865680"/>
          </a:xfrm>
        </p:grpSpPr>
        <p:sp>
          <p:nvSpPr>
            <p:cNvPr id="4" name="TextBox 4"/>
            <p:cNvSpPr txBox="1"/>
            <p:nvPr/>
          </p:nvSpPr>
          <p:spPr>
            <a:xfrm>
              <a:off x="-127556" y="107829"/>
              <a:ext cx="12307434" cy="296643"/>
            </a:xfrm>
            <a:prstGeom prst="rect">
              <a:avLst/>
            </a:prstGeom>
          </p:spPr>
          <p:txBody>
            <a:bodyPr wrap="square" lIns="0" tIns="0" rIns="0" bIns="0" rtlCol="0" anchor="t">
              <a:spAutoFit/>
            </a:bodyPr>
            <a:lstStyle/>
            <a:p>
              <a:pPr algn="ctr">
                <a:lnSpc>
                  <a:spcPts val="2880"/>
                </a:lnSpc>
              </a:pPr>
              <a:r>
                <a:rPr lang="en-US" sz="6400" dirty="0">
                  <a:solidFill>
                    <a:srgbClr val="124114"/>
                  </a:solidFill>
                  <a:latin typeface="Garamond" panose="02020404030301010803" pitchFamily="18" charset="0"/>
                </a:rPr>
                <a:t>Notices and Disclaimer</a:t>
              </a:r>
            </a:p>
          </p:txBody>
        </p:sp>
        <p:sp>
          <p:nvSpPr>
            <p:cNvPr id="5" name="TextBox 5"/>
            <p:cNvSpPr txBox="1"/>
            <p:nvPr/>
          </p:nvSpPr>
          <p:spPr>
            <a:xfrm>
              <a:off x="37065" y="383487"/>
              <a:ext cx="12228415" cy="2590022"/>
            </a:xfrm>
            <a:prstGeom prst="rect">
              <a:avLst/>
            </a:prstGeom>
          </p:spPr>
          <p:txBody>
            <a:bodyPr wrap="square" lIns="0" tIns="0" rIns="0" bIns="0" rtlCol="0" anchor="t">
              <a:spAutoFit/>
            </a:bodyPr>
            <a:lstStyle/>
            <a:p>
              <a:pPr lvl="0" algn="just"/>
              <a:r>
                <a:rPr lang="en-US" sz="1700" u="sng" dirty="0">
                  <a:latin typeface="Avenir Next LT Pro" panose="020B0504020202020204" pitchFamily="34" charset="0"/>
                </a:rPr>
                <a:t>Terms of Use</a:t>
              </a:r>
              <a:r>
                <a:rPr lang="en-US" sz="1700" dirty="0">
                  <a:latin typeface="Avenir Next LT Pro" panose="020B0504020202020204" pitchFamily="34" charset="0"/>
                </a:rPr>
                <a:t>. You have no ownership rights in the electronic slides or recording of this training module, hereinafter collectively referred to as the “Product.”  You must have a license to use the Product for training purposes exclusively at and for your educational service center or College during the 2022-2023 school year. Ownership of the Product and all intellectual property rights therein remains at all times with Leon Alcala, PLLC.  Any other use of this Product by any person, business, corporation, governmental entity, or other entity is prohibited and a violation of these Terms of Use.  The Product contains material that is protected by United States copyright law.  The Product and any portion thereof may not be copied or disseminated in any form, including but not limited to print or electronic form, or by any means or otherwise downloaded or stored in any electronic database or retrial system without the express written consent of Leon Alcala, PLLC.</a:t>
              </a:r>
            </a:p>
            <a:p>
              <a:pPr lvl="0" algn="just"/>
              <a:endParaRPr lang="en-US" sz="1700" dirty="0">
                <a:latin typeface="Avenir Next LT Pro" panose="020B0504020202020204" pitchFamily="34" charset="0"/>
              </a:endParaRPr>
            </a:p>
            <a:p>
              <a:pPr lvl="0" algn="just"/>
              <a:r>
                <a:rPr lang="en-US" sz="1700" u="sng" dirty="0">
                  <a:latin typeface="Avenir Next LT Pro" panose="020B0504020202020204" pitchFamily="34" charset="0"/>
                </a:rPr>
                <a:t>Disclaimer</a:t>
              </a:r>
              <a:r>
                <a:rPr lang="en-US" sz="1700" dirty="0">
                  <a:latin typeface="Avenir Next LT Pro" panose="020B0504020202020204" pitchFamily="34" charset="0"/>
                </a:rPr>
                <a:t>.  The information presented in this webinar does not and is not intended to, constitute legal advice.  Rather, all information, content, and materials presented in conjunction with this webinar are for general informational purposes only.  Please consult your attorney to obtain advice and counsel with respect to any particular legal matter, as only your own attorney can provide that the information in this webinar and related materials is applicable to or appropriate for your complete factual situation.</a:t>
              </a:r>
            </a:p>
          </p:txBody>
        </p:sp>
      </p:grpSp>
      <p:sp>
        <p:nvSpPr>
          <p:cNvPr id="9" name="CustomShape 17">
            <a:extLst>
              <a:ext uri="{FF2B5EF4-FFF2-40B4-BE49-F238E27FC236}">
                <a16:creationId xmlns:a16="http://schemas.microsoft.com/office/drawing/2014/main" id="{7AB10D04-AABA-4269-987D-96A273EE4361}"/>
              </a:ext>
            </a:extLst>
          </p:cNvPr>
          <p:cNvSpPr/>
          <p:nvPr/>
        </p:nvSpPr>
        <p:spPr>
          <a:xfrm>
            <a:off x="10072468" y="6733801"/>
            <a:ext cx="1997612" cy="128240"/>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marL="11161">
              <a:lnSpc>
                <a:spcPts val="978"/>
              </a:lnSpc>
            </a:pPr>
            <a:r>
              <a:rPr lang="en-US" sz="939" spc="92" dirty="0">
                <a:solidFill>
                  <a:srgbClr val="000000"/>
                </a:solidFill>
                <a:latin typeface="Arial" panose="020B0604020202020204" pitchFamily="34" charset="0"/>
                <a:cs typeface="Arial" panose="020B0604020202020204" pitchFamily="34" charset="0"/>
              </a:rPr>
              <a:t>©</a:t>
            </a:r>
            <a:r>
              <a:rPr lang="en-US" sz="939" spc="-63" dirty="0">
                <a:solidFill>
                  <a:srgbClr val="000000"/>
                </a:solidFill>
                <a:latin typeface="Arial" panose="020B0604020202020204" pitchFamily="34" charset="0"/>
                <a:cs typeface="Arial" panose="020B0604020202020204" pitchFamily="34" charset="0"/>
              </a:rPr>
              <a:t> </a:t>
            </a:r>
            <a:r>
              <a:rPr lang="en-US" sz="939" spc="-41" dirty="0">
                <a:solidFill>
                  <a:srgbClr val="000000"/>
                </a:solidFill>
                <a:latin typeface="Arial" panose="020B0604020202020204" pitchFamily="34" charset="0"/>
                <a:cs typeface="Arial" panose="020B0604020202020204" pitchFamily="34" charset="0"/>
              </a:rPr>
              <a:t>2022,</a:t>
            </a:r>
            <a:r>
              <a:rPr lang="en-US" sz="939" spc="-63" dirty="0">
                <a:solidFill>
                  <a:srgbClr val="000000"/>
                </a:solidFill>
                <a:latin typeface="Arial" panose="020B0604020202020204" pitchFamily="34" charset="0"/>
                <a:cs typeface="Arial" panose="020B0604020202020204" pitchFamily="34" charset="0"/>
              </a:rPr>
              <a:t> </a:t>
            </a:r>
            <a:r>
              <a:rPr lang="en-US" sz="939" spc="-41" dirty="0">
                <a:solidFill>
                  <a:srgbClr val="000000"/>
                </a:solidFill>
                <a:latin typeface="Arial" panose="020B0604020202020204" pitchFamily="34" charset="0"/>
                <a:cs typeface="Arial" panose="020B0604020202020204" pitchFamily="34" charset="0"/>
              </a:rPr>
              <a:t>Leon Alcala, PLLC</a:t>
            </a:r>
            <a:r>
              <a:rPr lang="en-US" sz="939" spc="-80" dirty="0">
                <a:solidFill>
                  <a:srgbClr val="000000"/>
                </a:solidFill>
                <a:latin typeface="Arial" panose="020B0604020202020204" pitchFamily="34" charset="0"/>
                <a:cs typeface="Arial" panose="020B0604020202020204" pitchFamily="34" charset="0"/>
              </a:rPr>
              <a:t>.</a:t>
            </a:r>
            <a:endParaRPr lang="en-US" sz="939" spc="-1" dirty="0">
              <a:solidFill>
                <a:srgbClr val="FFFFFF"/>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F3C701E-B06D-0EC7-2BBB-7533ADD2ADD2}"/>
              </a:ext>
            </a:extLst>
          </p:cNvPr>
          <p:cNvPicPr/>
          <p:nvPr/>
        </p:nvPicPr>
        <p:blipFill>
          <a:blip r:embed="rId2">
            <a:extLst>
              <a:ext uri="{28A0092B-C50C-407E-A947-70E740481C1C}">
                <a14:useLocalDpi xmlns:a14="http://schemas.microsoft.com/office/drawing/2010/main" val="0"/>
              </a:ext>
            </a:extLst>
          </a:blip>
          <a:srcRect/>
          <a:stretch/>
        </p:blipFill>
        <p:spPr>
          <a:xfrm>
            <a:off x="121920" y="6027660"/>
            <a:ext cx="671586" cy="706141"/>
          </a:xfrm>
          <a:prstGeom prst="rect">
            <a:avLst/>
          </a:prstGeom>
          <a:ln>
            <a:noFill/>
          </a:ln>
        </p:spPr>
      </p:pic>
      <p:sp>
        <p:nvSpPr>
          <p:cNvPr id="2" name="Slide Number Placeholder 1">
            <a:extLst>
              <a:ext uri="{FF2B5EF4-FFF2-40B4-BE49-F238E27FC236}">
                <a16:creationId xmlns:a16="http://schemas.microsoft.com/office/drawing/2014/main" id="{A173FDAE-DBD3-1DAB-8AC4-319BDC5C8F8A}"/>
              </a:ext>
            </a:extLst>
          </p:cNvPr>
          <p:cNvSpPr>
            <a:spLocks noGrp="1"/>
          </p:cNvSpPr>
          <p:nvPr>
            <p:ph type="sldNum" sz="quarter" idx="12"/>
          </p:nvPr>
        </p:nvSpPr>
        <p:spPr/>
        <p:txBody>
          <a:bodyPr/>
          <a:lstStyle/>
          <a:p>
            <a:fld id="{E8C86067-EB21-42E3-8B36-BA9A9CD7803F}" type="slidenum">
              <a:rPr lang="en-US" smtClean="0"/>
              <a:t>80</a:t>
            </a:fld>
            <a:endParaRPr lang="en-US"/>
          </a:p>
        </p:txBody>
      </p:sp>
    </p:spTree>
    <p:extLst>
      <p:ext uri="{BB962C8B-B14F-4D97-AF65-F5344CB8AC3E}">
        <p14:creationId xmlns:p14="http://schemas.microsoft.com/office/powerpoint/2010/main" val="412650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41176" y="242597"/>
            <a:ext cx="10842171" cy="509498"/>
          </a:xfrm>
          <a:prstGeom prst="rect">
            <a:avLst/>
          </a:prstGeom>
        </p:spPr>
        <p:txBody>
          <a:bodyPr wrap="square" lIns="0" tIns="0" rIns="0" bIns="0" rtlCol="0" anchor="t">
            <a:spAutoFit/>
          </a:bodyPr>
          <a:lstStyle/>
          <a:p>
            <a:pPr algn="ctr">
              <a:lnSpc>
                <a:spcPts val="4142"/>
              </a:lnSpc>
            </a:pPr>
            <a:r>
              <a:rPr lang="en-US" sz="3200" dirty="0">
                <a:solidFill>
                  <a:srgbClr val="124114"/>
                </a:solidFill>
                <a:latin typeface="Garamond" panose="02020404030301010803" pitchFamily="18" charset="0"/>
                <a:ea typeface="+mj-ea"/>
                <a:cs typeface="+mj-cs"/>
              </a:rPr>
              <a:t>Basic Elements of a Formal Complaint Process</a:t>
            </a:r>
          </a:p>
        </p:txBody>
      </p:sp>
      <p:sp>
        <p:nvSpPr>
          <p:cNvPr id="5" name="TextBox 5"/>
          <p:cNvSpPr txBox="1"/>
          <p:nvPr/>
        </p:nvSpPr>
        <p:spPr>
          <a:xfrm>
            <a:off x="102637" y="905069"/>
            <a:ext cx="11943183" cy="6124754"/>
          </a:xfrm>
          <a:prstGeom prst="rect">
            <a:avLst/>
          </a:prstGeom>
        </p:spPr>
        <p:txBody>
          <a:bodyPr wrap="square" lIns="0" tIns="0" rIns="0" bIns="0" numCol="2" rtlCol="0" anchor="t">
            <a:spAutoFit/>
          </a:bodyPr>
          <a:lstStyle/>
          <a:p>
            <a:pPr marL="285750" indent="-285750">
              <a:buFont typeface="Wingdings" panose="05000000000000000000" pitchFamily="2" charset="2"/>
              <a:buChar char="q"/>
            </a:pPr>
            <a:r>
              <a:rPr lang="en-US" sz="2200" b="1" dirty="0">
                <a:latin typeface="Avenir Next LT Pro" panose="020B0504020202020204" pitchFamily="34" charset="0"/>
              </a:rPr>
              <a:t>Witnesses</a:t>
            </a:r>
            <a:r>
              <a:rPr lang="en-US" sz="2200" dirty="0">
                <a:latin typeface="Avenir Next LT Pro" panose="020B0504020202020204" pitchFamily="34" charset="0"/>
              </a:rPr>
              <a:t>: parties have equal opportunity to present witnesses.</a:t>
            </a:r>
          </a:p>
          <a:p>
            <a:pPr marL="285750" indent="-285750">
              <a:buFont typeface="Wingdings" panose="05000000000000000000" pitchFamily="2" charset="2"/>
              <a:buChar char="q"/>
            </a:pPr>
            <a:endParaRPr lang="en-US" sz="800" dirty="0">
              <a:latin typeface="Avenir Next LT Pro" panose="020B0504020202020204" pitchFamily="34" charset="0"/>
            </a:endParaRPr>
          </a:p>
          <a:p>
            <a:pPr marL="285750" indent="-285750">
              <a:buFont typeface="Wingdings" panose="05000000000000000000" pitchFamily="2" charset="2"/>
              <a:buChar char="q"/>
            </a:pPr>
            <a:r>
              <a:rPr lang="en-US" sz="2200" b="1" dirty="0">
                <a:latin typeface="Avenir Next LT Pro" panose="020B0504020202020204" pitchFamily="34" charset="0"/>
              </a:rPr>
              <a:t>Free Speech</a:t>
            </a:r>
            <a:r>
              <a:rPr lang="en-US" sz="2200" dirty="0">
                <a:latin typeface="Avenir Next LT Pro" panose="020B0504020202020204" pitchFamily="34" charset="0"/>
              </a:rPr>
              <a:t>:  College cannot restrict either party from discussing the allegations or gathering evidence.</a:t>
            </a:r>
          </a:p>
          <a:p>
            <a:endParaRPr lang="en-US" sz="800" dirty="0">
              <a:latin typeface="Avenir Next LT Pro" panose="020B0504020202020204" pitchFamily="34" charset="0"/>
            </a:endParaRPr>
          </a:p>
          <a:p>
            <a:pPr marL="285750" indent="-285750">
              <a:buFont typeface="Wingdings" panose="05000000000000000000" pitchFamily="2" charset="2"/>
              <a:buChar char="q"/>
            </a:pPr>
            <a:r>
              <a:rPr lang="en-US" sz="2200" b="1" dirty="0">
                <a:latin typeface="Avenir Next LT Pro" panose="020B0504020202020204" pitchFamily="34" charset="0"/>
              </a:rPr>
              <a:t>Advisors</a:t>
            </a:r>
            <a:r>
              <a:rPr lang="en-US" sz="2200" dirty="0">
                <a:latin typeface="Avenir Next LT Pro" panose="020B0504020202020204" pitchFamily="34" charset="0"/>
              </a:rPr>
              <a:t>: parties have the right to an advisor.</a:t>
            </a:r>
          </a:p>
          <a:p>
            <a:endParaRPr lang="en-US" sz="800" dirty="0">
              <a:latin typeface="Avenir Next LT Pro" panose="020B0504020202020204" pitchFamily="34" charset="0"/>
            </a:endParaRPr>
          </a:p>
          <a:p>
            <a:pPr marL="285750" indent="-285750">
              <a:buFont typeface="Wingdings" panose="05000000000000000000" pitchFamily="2" charset="2"/>
              <a:buChar char="q"/>
            </a:pPr>
            <a:r>
              <a:rPr lang="en-US" sz="2200" b="1" dirty="0">
                <a:latin typeface="Avenir Next LT Pro" panose="020B0504020202020204" pitchFamily="34" charset="0"/>
              </a:rPr>
              <a:t>Written Notice</a:t>
            </a:r>
            <a:r>
              <a:rPr lang="en-US" sz="2200" dirty="0">
                <a:latin typeface="Avenir Next LT Pro" panose="020B0504020202020204" pitchFamily="34" charset="0"/>
              </a:rPr>
              <a:t>: must be given to a party whose participation is invited or expected, with sufficient details and enough time to prepare</a:t>
            </a:r>
          </a:p>
          <a:p>
            <a:endParaRPr lang="en-US" sz="2200" dirty="0">
              <a:latin typeface="Avenir Next LT Pro" panose="020B0504020202020204" pitchFamily="34" charset="0"/>
            </a:endParaRPr>
          </a:p>
          <a:p>
            <a:pPr marL="285750" indent="-285750">
              <a:buFont typeface="Wingdings" panose="05000000000000000000" pitchFamily="2" charset="2"/>
              <a:buChar char="q"/>
            </a:pPr>
            <a:r>
              <a:rPr lang="en-US" sz="2200" b="1" dirty="0">
                <a:solidFill>
                  <a:srgbClr val="FF0000"/>
                </a:solidFill>
                <a:latin typeface="Avenir Next LT Pro" panose="020B0504020202020204" pitchFamily="34" charset="0"/>
              </a:rPr>
              <a:t>Inspection and Review of Evidence</a:t>
            </a:r>
            <a:r>
              <a:rPr lang="en-US" sz="2200" dirty="0">
                <a:latin typeface="Avenir Next LT Pro" panose="020B0504020202020204" pitchFamily="34" charset="0"/>
              </a:rPr>
              <a:t>: prior to the completion of an investigative report, </a:t>
            </a:r>
            <a:r>
              <a:rPr lang="en-US" sz="2200" b="1" i="1" dirty="0">
                <a:latin typeface="Avenir Next LT Pro" panose="020B0504020202020204" pitchFamily="34" charset="0"/>
              </a:rPr>
              <a:t>the parties must have at least 10 days to review the evidence and submit a written response for investigator consideration.</a:t>
            </a:r>
          </a:p>
          <a:p>
            <a:pPr marL="285750" indent="-285750">
              <a:buFont typeface="Wingdings" panose="05000000000000000000" pitchFamily="2" charset="2"/>
              <a:buChar char="q"/>
            </a:pPr>
            <a:endParaRPr lang="en-US" sz="800" b="1" i="1" dirty="0">
              <a:latin typeface="Avenir Next LT Pro" panose="020B0504020202020204" pitchFamily="34" charset="0"/>
            </a:endParaRPr>
          </a:p>
          <a:p>
            <a:pPr marL="285750" indent="-285750">
              <a:buFont typeface="Wingdings" panose="05000000000000000000" pitchFamily="2" charset="2"/>
              <a:buChar char="q"/>
            </a:pPr>
            <a:r>
              <a:rPr lang="en-US" sz="2200" b="1" dirty="0">
                <a:solidFill>
                  <a:srgbClr val="FF0000"/>
                </a:solidFill>
                <a:latin typeface="Avenir Next LT Pro" panose="020B0504020202020204" pitchFamily="34" charset="0"/>
              </a:rPr>
              <a:t>Summary of Investigation Report</a:t>
            </a:r>
            <a:r>
              <a:rPr lang="en-US" sz="2200" dirty="0">
                <a:latin typeface="Avenir Next LT Pro" panose="020B0504020202020204" pitchFamily="34" charset="0"/>
              </a:rPr>
              <a:t>: the investigator </a:t>
            </a:r>
            <a:r>
              <a:rPr lang="en-US" sz="2200" b="1" i="1" dirty="0">
                <a:latin typeface="Avenir Next LT Pro" panose="020B0504020202020204" pitchFamily="34" charset="0"/>
              </a:rPr>
              <a:t>must create an investigative report </a:t>
            </a:r>
            <a:r>
              <a:rPr lang="en-US" sz="2200" b="1" i="1" dirty="0">
                <a:highlight>
                  <a:srgbClr val="FFFF00"/>
                </a:highlight>
                <a:latin typeface="Avenir Next LT Pro" panose="020B0504020202020204" pitchFamily="34" charset="0"/>
              </a:rPr>
              <a:t>within 5 days of the completion of the investigation and provide copies to the parties and give the parties at least 10 days to respond</a:t>
            </a:r>
            <a:r>
              <a:rPr lang="en-US" sz="2200" dirty="0">
                <a:highlight>
                  <a:srgbClr val="FFFF00"/>
                </a:highlight>
                <a:latin typeface="Avenir Next LT Pro" panose="020B0504020202020204" pitchFamily="34" charset="0"/>
              </a:rPr>
              <a:t>.</a:t>
            </a:r>
          </a:p>
          <a:p>
            <a:endParaRPr lang="en-US" sz="2200" dirty="0">
              <a:highlight>
                <a:srgbClr val="FFFF00"/>
              </a:highlight>
              <a:latin typeface="Avenir Next LT Pro" panose="020B0504020202020204" pitchFamily="34" charset="0"/>
            </a:endParaRPr>
          </a:p>
          <a:p>
            <a:pPr marL="285750" indent="-285750">
              <a:buFont typeface="Wingdings" panose="05000000000000000000" pitchFamily="2" charset="2"/>
              <a:buChar char="q"/>
            </a:pPr>
            <a:r>
              <a:rPr lang="en-US" sz="2200" dirty="0">
                <a:latin typeface="Avenir Next LT Pro" panose="020B0504020202020204" pitchFamily="34" charset="0"/>
              </a:rPr>
              <a:t>Title IX Coordinator submits report to College President after Parties’ deadline to respond.</a:t>
            </a:r>
          </a:p>
          <a:p>
            <a:endParaRPr lang="en-US" sz="2200" dirty="0">
              <a:latin typeface="Avenir Next LT Pro" panose="020B0504020202020204" pitchFamily="34" charset="0"/>
            </a:endParaRPr>
          </a:p>
          <a:p>
            <a:pPr marL="285750" indent="-285750">
              <a:buFont typeface="Wingdings" panose="05000000000000000000" pitchFamily="2" charset="2"/>
              <a:buChar char="q"/>
            </a:pPr>
            <a:r>
              <a:rPr lang="en-US" sz="2200" dirty="0">
                <a:latin typeface="Avenir Next LT Pro" panose="020B0504020202020204" pitchFamily="34" charset="0"/>
              </a:rPr>
              <a:t>College President or designee summons the Parties for a hearing to be held within a reasonable time, not to exceed 10 days.</a:t>
            </a:r>
          </a:p>
          <a:p>
            <a:pPr marL="285750" indent="-285750">
              <a:buFont typeface="Wingdings" panose="05000000000000000000" pitchFamily="2" charset="2"/>
              <a:buChar char="q"/>
            </a:pPr>
            <a:endParaRPr lang="en-US" sz="2200" dirty="0">
              <a:latin typeface="Avenir Next LT Pro" panose="020B0504020202020204" pitchFamily="34" charset="0"/>
            </a:endParaRPr>
          </a:p>
          <a:p>
            <a:pPr marL="285750" indent="-285750">
              <a:buFont typeface="Wingdings" panose="05000000000000000000" pitchFamily="2" charset="2"/>
              <a:buChar char="q"/>
            </a:pPr>
            <a:r>
              <a:rPr lang="en-US" sz="2200" dirty="0">
                <a:latin typeface="Avenir Next LT Pro" panose="020B0504020202020204" pitchFamily="34" charset="0"/>
              </a:rPr>
              <a:t>Decision Maker decides. </a:t>
            </a:r>
          </a:p>
          <a:p>
            <a:pPr marL="285750" indent="-285750">
              <a:buFont typeface="Wingdings" panose="05000000000000000000" pitchFamily="2" charset="2"/>
              <a:buChar char="q"/>
            </a:pPr>
            <a:endParaRPr lang="en-US" sz="2200" dirty="0">
              <a:latin typeface="Avenir Next LT Pro" panose="020B0504020202020204" pitchFamily="34" charset="0"/>
            </a:endParaRPr>
          </a:p>
        </p:txBody>
      </p:sp>
      <p:sp>
        <p:nvSpPr>
          <p:cNvPr id="2" name="Slide Number Placeholder 1">
            <a:extLst>
              <a:ext uri="{FF2B5EF4-FFF2-40B4-BE49-F238E27FC236}">
                <a16:creationId xmlns:a16="http://schemas.microsoft.com/office/drawing/2014/main" id="{21F495B9-F81A-F925-5FCF-18AF6A38B9C5}"/>
              </a:ext>
            </a:extLst>
          </p:cNvPr>
          <p:cNvSpPr>
            <a:spLocks noGrp="1"/>
          </p:cNvSpPr>
          <p:nvPr>
            <p:ph type="sldNum" sz="quarter" idx="10"/>
          </p:nvPr>
        </p:nvSpPr>
        <p:spPr/>
        <p:txBody>
          <a:bodyPr/>
          <a:lstStyle/>
          <a:p>
            <a:fld id="{D5472318-D2C0-4B0A-B853-8CDC6E5DBB7E}" type="slidenum">
              <a:rPr lang="en-ID" smtClean="0"/>
              <a:pPr/>
              <a:t>9</a:t>
            </a:fld>
            <a:endParaRPr lang="en-ID" dirty="0"/>
          </a:p>
        </p:txBody>
      </p:sp>
    </p:spTree>
    <p:extLst>
      <p:ext uri="{BB962C8B-B14F-4D97-AF65-F5344CB8AC3E}">
        <p14:creationId xmlns:p14="http://schemas.microsoft.com/office/powerpoint/2010/main" val="1971714565"/>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E1A5AD5DA55945AB13675FDF1E8A69" ma:contentTypeVersion="12" ma:contentTypeDescription="Create a new document." ma:contentTypeScope="" ma:versionID="6abc8aed6f3d3e9d0272c44667a3e1b8">
  <xsd:schema xmlns:xsd="http://www.w3.org/2001/XMLSchema" xmlns:xs="http://www.w3.org/2001/XMLSchema" xmlns:p="http://schemas.microsoft.com/office/2006/metadata/properties" xmlns:ns3="25ec1fec-022d-47f2-b335-9088c406e659" xmlns:ns4="ce6c6d57-d023-4d4f-8061-8c0987090182" targetNamespace="http://schemas.microsoft.com/office/2006/metadata/properties" ma:root="true" ma:fieldsID="f151ce5ed7772903cb884af3afffc5c8" ns3:_="" ns4:_="">
    <xsd:import namespace="25ec1fec-022d-47f2-b335-9088c406e659"/>
    <xsd:import namespace="ce6c6d57-d023-4d4f-8061-8c098709018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ec1fec-022d-47f2-b335-9088c406e6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6c6d57-d023-4d4f-8061-8c09870901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742E0F-2A09-4F7F-A2CD-719E55EA3EFC}">
  <ds:schemaRefs>
    <ds:schemaRef ds:uri="http://schemas.microsoft.com/sharepoint/v3/contenttype/forms"/>
  </ds:schemaRefs>
</ds:datastoreItem>
</file>

<file path=customXml/itemProps2.xml><?xml version="1.0" encoding="utf-8"?>
<ds:datastoreItem xmlns:ds="http://schemas.openxmlformats.org/officeDocument/2006/customXml" ds:itemID="{B20530D2-8239-4ECD-B1B9-08A1AF9DF1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ec1fec-022d-47f2-b335-9088c406e659"/>
    <ds:schemaRef ds:uri="ce6c6d57-d023-4d4f-8061-8c0987090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E4B084-E4CC-47A6-A37D-97EE8F6BD686}">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25ec1fec-022d-47f2-b335-9088c406e659"/>
    <ds:schemaRef ds:uri="http://schemas.microsoft.com/office/infopath/2007/PartnerControls"/>
    <ds:schemaRef ds:uri="http://purl.org/dc/elements/1.1/"/>
    <ds:schemaRef ds:uri="http://purl.org/dc/terms/"/>
    <ds:schemaRef ds:uri="http://www.w3.org/XML/1998/namespace"/>
    <ds:schemaRef ds:uri="ce6c6d57-d023-4d4f-8061-8c0987090182"/>
  </ds:schemaRefs>
</ds:datastoreItem>
</file>

<file path=docProps/app.xml><?xml version="1.0" encoding="utf-8"?>
<Properties xmlns="http://schemas.openxmlformats.org/officeDocument/2006/extended-properties" xmlns:vt="http://schemas.openxmlformats.org/officeDocument/2006/docPropsVTypes">
  <Template/>
  <TotalTime>2178</TotalTime>
  <Words>6545</Words>
  <Application>Microsoft Office PowerPoint</Application>
  <PresentationFormat>Widescreen</PresentationFormat>
  <Paragraphs>807</Paragraphs>
  <Slides>80</Slides>
  <Notes>52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80</vt:i4>
      </vt:variant>
    </vt:vector>
  </HeadingPairs>
  <TitlesOfParts>
    <vt:vector size="98" baseType="lpstr">
      <vt:lpstr>.Apple Color Emoji UI</vt:lpstr>
      <vt:lpstr>Arial</vt:lpstr>
      <vt:lpstr>Avenir Next</vt:lpstr>
      <vt:lpstr>Avenir Next LT Pro</vt:lpstr>
      <vt:lpstr>Avenir Next LT Pro Demi</vt:lpstr>
      <vt:lpstr>Calibri</vt:lpstr>
      <vt:lpstr>Calibri Light</vt:lpstr>
      <vt:lpstr>Courier New</vt:lpstr>
      <vt:lpstr>Garamond</vt:lpstr>
      <vt:lpstr>Montserrat Classic</vt:lpstr>
      <vt:lpstr>Montserrat Classic Bold</vt:lpstr>
      <vt:lpstr>Montserrat Light</vt:lpstr>
      <vt:lpstr>Montserrat Light Bold</vt:lpstr>
      <vt:lpstr>RALEWAY MEDIUM</vt:lpstr>
      <vt:lpstr>RALEWAY MEDIUM</vt:lpstr>
      <vt:lpstr>Times New Roman</vt:lpstr>
      <vt:lpstr>Wingdings</vt:lpstr>
      <vt:lpstr>2_Custom Design</vt:lpstr>
      <vt:lpstr>PowerPoint Presentation</vt:lpstr>
      <vt:lpstr>Meet the Presenter </vt:lpstr>
      <vt:lpstr>Title IX Training Requirements for Title IX Investigators and Decision Makers  </vt:lpstr>
      <vt:lpstr>We Are Here </vt:lpstr>
      <vt:lpstr>PowerPoint Presentation</vt:lpstr>
      <vt:lpstr>   Review:    Who are the Parties to a Title IX Report or Formal Complaint   </vt:lpstr>
      <vt:lpstr>   Review:   Necessary Elements of the Investigative Process    </vt:lpstr>
      <vt:lpstr>PowerPoint Presentation</vt:lpstr>
      <vt:lpstr>PowerPoint Presentation</vt:lpstr>
      <vt:lpstr>How to Investigate Formal Complaints</vt:lpstr>
      <vt:lpstr>PowerPoint Presentation</vt:lpstr>
      <vt:lpstr>PowerPoint Presentation</vt:lpstr>
      <vt:lpstr>PowerPoint Presentation</vt:lpstr>
      <vt:lpstr>PowerPoint Presentation</vt:lpstr>
      <vt:lpstr>PowerPoint Presentation</vt:lpstr>
      <vt:lpstr>The Investigator Only Investigates</vt:lpstr>
      <vt:lpstr>The Decision Maker Decides</vt:lpstr>
      <vt:lpstr>PowerPoint Presentation</vt:lpstr>
      <vt:lpstr>PowerPoint Presentation</vt:lpstr>
      <vt:lpstr>PowerPoint Presentation</vt:lpstr>
      <vt:lpstr>PowerPoint Presentation</vt:lpstr>
      <vt:lpstr>PowerPoint Presentation</vt:lpstr>
      <vt:lpstr>PowerPoint Presentation</vt:lpstr>
      <vt:lpstr>Written Notice of Meetings and Interviews </vt:lpstr>
      <vt:lpstr>1.  Send Interview Notices to Complainant and Respondent</vt:lpstr>
      <vt:lpstr>2. Investigator Interviews the Complainant </vt:lpstr>
      <vt:lpstr>Closing With The Complainant </vt:lpstr>
      <vt:lpstr>Closing With The Complainant</vt:lpstr>
      <vt:lpstr>Reluctant Complainants </vt:lpstr>
      <vt:lpstr>Emergencies/Providing Interim Protection</vt:lpstr>
      <vt:lpstr>3. Interview The Respondent</vt:lpstr>
      <vt:lpstr>Interview Questions for the Respondent</vt:lpstr>
      <vt:lpstr>PowerPoint Presentation</vt:lpstr>
      <vt:lpstr>PowerPoint Presentation</vt:lpstr>
      <vt:lpstr>4. Interview Other Witnesses </vt:lpstr>
      <vt:lpstr>4. Interview Other Witnesses</vt:lpstr>
      <vt:lpstr>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The Decision Maker Decides</vt:lpstr>
      <vt:lpstr>PowerPoint Presentation</vt:lpstr>
      <vt:lpstr>PowerPoint Presentation</vt:lpstr>
      <vt:lpstr>PowerPoint Presentation</vt:lpstr>
      <vt:lpstr>PowerPoint Presentation</vt:lpstr>
      <vt:lpstr>PowerPoint Presentation</vt:lpstr>
      <vt:lpstr>PowerPoint Presentation</vt:lpstr>
      <vt:lpstr>Live Hearings Procedures</vt:lpstr>
      <vt:lpstr>PowerPoint Presentation</vt:lpstr>
      <vt:lpstr>PowerPoint Presentation</vt:lpstr>
      <vt:lpstr>PowerPoint Presentation</vt:lpstr>
      <vt:lpstr>Live Hearings Procedures</vt:lpstr>
      <vt:lpstr>Questioning at Live Hearings</vt:lpstr>
      <vt:lpstr>Questioning at Live Hearings</vt:lpstr>
      <vt:lpstr>After the hearing </vt:lpstr>
      <vt:lpstr>PowerPoint Presentation</vt:lpstr>
      <vt:lpstr>PowerPoint Presentation</vt:lpstr>
      <vt:lpstr>PowerPoint Presentation</vt:lpstr>
      <vt:lpstr>Written Determination </vt:lpstr>
      <vt:lpstr>PowerPoint Presentation</vt:lpstr>
      <vt:lpstr>PowerPoint Presentation</vt:lpstr>
      <vt:lpstr>PowerPoint Presentation</vt:lpstr>
      <vt:lpstr>Disciplinary or Corrective Action  </vt:lpstr>
      <vt:lpstr>Disciplinary or Corrective Action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Chiquita Hamblin</dc:creator>
  <cp:lastModifiedBy>Venessa Rodriguez</cp:lastModifiedBy>
  <cp:revision>301</cp:revision>
  <dcterms:created xsi:type="dcterms:W3CDTF">2020-07-23T18:08:12Z</dcterms:created>
  <dcterms:modified xsi:type="dcterms:W3CDTF">2023-01-06T20:18:59Z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0x010100B0E1A5AD5DA55945AB13675FDF1E8A69</vt:lpwstr>
  </property>
</Properties>
</file>